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298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270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278" r:id="rId37"/>
    <p:sldId id="316" r:id="rId38"/>
    <p:sldId id="318" r:id="rId39"/>
    <p:sldId id="317" r:id="rId40"/>
    <p:sldId id="279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5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BB499-94A9-D94E-AF70-6E1F243677EC}" type="datetimeFigureOut">
              <a:rPr lang="en-US" smtClean="0"/>
              <a:t>22-08-13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58903-56F3-A346-9621-91C1CF5C3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382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58903-56F3-A346-9621-91C1CF5C35A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53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5DA28-6EDB-0C42-B076-E1FBB0EB4520}" type="datetimeFigureOut">
              <a:rPr lang="en-US" smtClean="0"/>
              <a:t>22-08-13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DEA52-12D8-FB40-9958-AA72960AC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4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5DA28-6EDB-0C42-B076-E1FBB0EB4520}" type="datetimeFigureOut">
              <a:rPr lang="en-US" smtClean="0"/>
              <a:t>22-08-13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DEA52-12D8-FB40-9958-AA72960AC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28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5DA28-6EDB-0C42-B076-E1FBB0EB4520}" type="datetimeFigureOut">
              <a:rPr lang="en-US" smtClean="0"/>
              <a:t>22-08-13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DEA52-12D8-FB40-9958-AA72960AC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962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5DA28-6EDB-0C42-B076-E1FBB0EB4520}" type="datetimeFigureOut">
              <a:rPr lang="en-US" smtClean="0"/>
              <a:t>22-08-13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DEA52-12D8-FB40-9958-AA72960AC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7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5DA28-6EDB-0C42-B076-E1FBB0EB4520}" type="datetimeFigureOut">
              <a:rPr lang="en-US" smtClean="0"/>
              <a:t>22-08-13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DEA52-12D8-FB40-9958-AA72960AC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12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5DA28-6EDB-0C42-B076-E1FBB0EB4520}" type="datetimeFigureOut">
              <a:rPr lang="en-US" smtClean="0"/>
              <a:t>22-08-13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DEA52-12D8-FB40-9958-AA72960AC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39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5DA28-6EDB-0C42-B076-E1FBB0EB4520}" type="datetimeFigureOut">
              <a:rPr lang="en-US" smtClean="0"/>
              <a:t>22-08-13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DEA52-12D8-FB40-9958-AA72960AC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7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5DA28-6EDB-0C42-B076-E1FBB0EB4520}" type="datetimeFigureOut">
              <a:rPr lang="en-US" smtClean="0"/>
              <a:t>22-08-13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DEA52-12D8-FB40-9958-AA72960AC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375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5DA28-6EDB-0C42-B076-E1FBB0EB4520}" type="datetimeFigureOut">
              <a:rPr lang="en-US" smtClean="0"/>
              <a:t>22-08-13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DEA52-12D8-FB40-9958-AA72960AC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03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5DA28-6EDB-0C42-B076-E1FBB0EB4520}" type="datetimeFigureOut">
              <a:rPr lang="en-US" smtClean="0"/>
              <a:t>22-08-13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DEA52-12D8-FB40-9958-AA72960AC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46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5DA28-6EDB-0C42-B076-E1FBB0EB4520}" type="datetimeFigureOut">
              <a:rPr lang="en-US" smtClean="0"/>
              <a:t>22-08-13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DEA52-12D8-FB40-9958-AA72960AC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9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5DA28-6EDB-0C42-B076-E1FBB0EB4520}" type="datetimeFigureOut">
              <a:rPr lang="en-US" smtClean="0"/>
              <a:t>22-08-13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DEA52-12D8-FB40-9958-AA72960AC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49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raportad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917" y="0"/>
            <a:ext cx="9351834" cy="685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600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 descr="b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2138" y="-165100"/>
            <a:ext cx="1174751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4" descr="logo_UTE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" y="587375"/>
            <a:ext cx="14811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9"/>
          <p:cNvSpPr>
            <a:spLocks noChangeArrowheads="1"/>
          </p:cNvSpPr>
          <p:nvPr/>
        </p:nvSpPr>
        <p:spPr bwMode="auto">
          <a:xfrm>
            <a:off x="4211638" y="1795463"/>
            <a:ext cx="4789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2000">
                <a:solidFill>
                  <a:srgbClr val="404040"/>
                </a:solidFill>
                <a:latin typeface="Calibri" charset="0"/>
              </a:rPr>
              <a:t>proyectos de investigación</a:t>
            </a:r>
          </a:p>
          <a:p>
            <a:r>
              <a:rPr lang="es-ES" sz="2000">
                <a:solidFill>
                  <a:srgbClr val="404040"/>
                </a:solidFill>
                <a:latin typeface="Calibri" charset="0"/>
              </a:rPr>
              <a:t>(2007-2012)</a:t>
            </a:r>
          </a:p>
        </p:txBody>
      </p:sp>
      <p:sp>
        <p:nvSpPr>
          <p:cNvPr id="20484" name="Rectangle 12"/>
          <p:cNvSpPr>
            <a:spLocks noChangeArrowheads="1"/>
          </p:cNvSpPr>
          <p:nvPr/>
        </p:nvSpPr>
        <p:spPr bwMode="auto">
          <a:xfrm>
            <a:off x="-1657350" y="1844675"/>
            <a:ext cx="457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s-ES" sz="2000" b="1">
                <a:solidFill>
                  <a:srgbClr val="2B96E4"/>
                </a:solidFill>
              </a:rPr>
              <a:t>PRODUCTIVIDAD</a:t>
            </a:r>
          </a:p>
          <a:p>
            <a:pPr algn="r"/>
            <a:r>
              <a:rPr lang="es-ES" sz="2000">
                <a:solidFill>
                  <a:srgbClr val="2B96E4"/>
                </a:solidFill>
              </a:rPr>
              <a:t>ACADÉMICA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3059113" y="1844675"/>
            <a:ext cx="0" cy="4176713"/>
          </a:xfrm>
          <a:prstGeom prst="line">
            <a:avLst/>
          </a:prstGeom>
          <a:ln w="12700" cmpd="sng"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529013" y="1773238"/>
            <a:ext cx="742950" cy="754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4300" b="1" dirty="0">
                <a:solidFill>
                  <a:srgbClr val="2B96E4"/>
                </a:solidFill>
                <a:latin typeface="+mn-lt"/>
              </a:rPr>
              <a:t>37</a:t>
            </a:r>
            <a:endParaRPr lang="en-US" sz="4300" dirty="0">
              <a:latin typeface="+mn-lt"/>
            </a:endParaRPr>
          </a:p>
        </p:txBody>
      </p:sp>
      <p:sp>
        <p:nvSpPr>
          <p:cNvPr id="20487" name="Rectangle 9"/>
          <p:cNvSpPr>
            <a:spLocks noChangeArrowheads="1"/>
          </p:cNvSpPr>
          <p:nvPr/>
        </p:nvSpPr>
        <p:spPr bwMode="auto">
          <a:xfrm>
            <a:off x="4175125" y="2986088"/>
            <a:ext cx="47894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2000">
                <a:solidFill>
                  <a:srgbClr val="404040"/>
                </a:solidFill>
                <a:latin typeface="Calibri" charset="0"/>
              </a:rPr>
              <a:t>Artículos publicados en revistas </a:t>
            </a:r>
          </a:p>
          <a:p>
            <a:r>
              <a:rPr lang="es-ES" sz="2000">
                <a:solidFill>
                  <a:srgbClr val="404040"/>
                </a:solidFill>
                <a:latin typeface="Calibri" charset="0"/>
              </a:rPr>
              <a:t>Indexadas de tipo </a:t>
            </a:r>
            <a:r>
              <a:rPr lang="es-ES" sz="2000" b="1">
                <a:solidFill>
                  <a:srgbClr val="404040"/>
                </a:solidFill>
                <a:latin typeface="Calibri" charset="0"/>
              </a:rPr>
              <a:t>ISI o SciELO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92500" y="2962275"/>
            <a:ext cx="742950" cy="7540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4300" b="1" dirty="0">
                <a:solidFill>
                  <a:srgbClr val="2B96E4"/>
                </a:solidFill>
                <a:latin typeface="+mn-lt"/>
              </a:rPr>
              <a:t>86</a:t>
            </a:r>
            <a:endParaRPr lang="en-US" sz="4300" dirty="0">
              <a:latin typeface="+mn-lt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4175125" y="4065588"/>
            <a:ext cx="47894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2000">
                <a:solidFill>
                  <a:srgbClr val="404040"/>
                </a:solidFill>
                <a:latin typeface="Calibri" charset="0"/>
              </a:rPr>
              <a:t>De 163 académicos jornada </a:t>
            </a:r>
          </a:p>
          <a:p>
            <a:r>
              <a:rPr lang="es-ES" sz="2000">
                <a:solidFill>
                  <a:srgbClr val="404040"/>
                </a:solidFill>
                <a:latin typeface="Calibri" charset="0"/>
              </a:rPr>
              <a:t>Completa a la fecha son </a:t>
            </a:r>
            <a:r>
              <a:rPr lang="es-ES" sz="2000" b="1">
                <a:solidFill>
                  <a:srgbClr val="404040"/>
                </a:solidFill>
                <a:latin typeface="Calibri" charset="0"/>
              </a:rPr>
              <a:t>doctores</a:t>
            </a:r>
          </a:p>
          <a:p>
            <a:r>
              <a:rPr lang="es-ES" sz="2000">
                <a:solidFill>
                  <a:srgbClr val="404040"/>
                </a:solidFill>
                <a:latin typeface="Calibri" charset="0"/>
              </a:rPr>
              <a:t>En diversas disciplinas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92500" y="4043363"/>
            <a:ext cx="742950" cy="754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4300" b="1" dirty="0">
                <a:solidFill>
                  <a:srgbClr val="2B96E4"/>
                </a:solidFill>
                <a:latin typeface="+mn-lt"/>
              </a:rPr>
              <a:t>25</a:t>
            </a:r>
            <a:endParaRPr lang="en-US" sz="4300" dirty="0">
              <a:latin typeface="+mn-lt"/>
            </a:endParaRPr>
          </a:p>
        </p:txBody>
      </p:sp>
      <p:sp>
        <p:nvSpPr>
          <p:cNvPr id="20491" name="Rectangle 12"/>
          <p:cNvSpPr>
            <a:spLocks noChangeArrowheads="1"/>
          </p:cNvSpPr>
          <p:nvPr/>
        </p:nvSpPr>
        <p:spPr bwMode="auto">
          <a:xfrm>
            <a:off x="3635375" y="4652963"/>
            <a:ext cx="649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2000" b="1">
                <a:solidFill>
                  <a:srgbClr val="2B96E4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761174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 descr="b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2138" y="-165100"/>
            <a:ext cx="1174751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4" descr="logo_UTE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" y="587375"/>
            <a:ext cx="14811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12"/>
          <p:cNvSpPr>
            <a:spLocks noChangeArrowheads="1"/>
          </p:cNvSpPr>
          <p:nvPr/>
        </p:nvSpPr>
        <p:spPr bwMode="auto">
          <a:xfrm>
            <a:off x="-1657350" y="2492375"/>
            <a:ext cx="457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s-ES" sz="2000" b="1">
                <a:solidFill>
                  <a:srgbClr val="2B96E4"/>
                </a:solidFill>
              </a:rPr>
              <a:t>PRODUCTIVIDAD</a:t>
            </a:r>
          </a:p>
          <a:p>
            <a:pPr algn="r"/>
            <a:r>
              <a:rPr lang="es-ES" sz="2000">
                <a:solidFill>
                  <a:srgbClr val="2B96E4"/>
                </a:solidFill>
              </a:rPr>
              <a:t>ACADÉMICA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3059113" y="2492375"/>
            <a:ext cx="0" cy="2376488"/>
          </a:xfrm>
          <a:prstGeom prst="line">
            <a:avLst/>
          </a:prstGeom>
          <a:ln w="12700" cmpd="sng"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09" name="Rectangle 9"/>
          <p:cNvSpPr>
            <a:spLocks noChangeArrowheads="1"/>
          </p:cNvSpPr>
          <p:nvPr/>
        </p:nvSpPr>
        <p:spPr bwMode="auto">
          <a:xfrm>
            <a:off x="3563938" y="2492375"/>
            <a:ext cx="20526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2000" b="1">
                <a:solidFill>
                  <a:srgbClr val="404040"/>
                </a:solidFill>
                <a:latin typeface="Calibri" charset="0"/>
              </a:rPr>
              <a:t>Áreas</a:t>
            </a:r>
            <a:r>
              <a:rPr lang="es-ES" sz="2000">
                <a:solidFill>
                  <a:srgbClr val="404040"/>
                </a:solidFill>
                <a:latin typeface="Calibri" charset="0"/>
              </a:rPr>
              <a:t> en las que</a:t>
            </a:r>
          </a:p>
          <a:p>
            <a:r>
              <a:rPr lang="es-ES" sz="2000">
                <a:solidFill>
                  <a:srgbClr val="404040"/>
                </a:solidFill>
                <a:latin typeface="Calibri" charset="0"/>
              </a:rPr>
              <a:t>se centra la </a:t>
            </a:r>
          </a:p>
          <a:p>
            <a:r>
              <a:rPr lang="es-ES" sz="2000" b="1">
                <a:solidFill>
                  <a:srgbClr val="404040"/>
                </a:solidFill>
                <a:latin typeface="Calibri" charset="0"/>
              </a:rPr>
              <a:t>investigación </a:t>
            </a:r>
          </a:p>
          <a:p>
            <a:r>
              <a:rPr lang="es-ES" sz="2000" b="1">
                <a:solidFill>
                  <a:srgbClr val="404040"/>
                </a:solidFill>
                <a:latin typeface="Calibri" charset="0"/>
              </a:rPr>
              <a:t>aplicada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522913" y="2568575"/>
            <a:ext cx="2505075" cy="15684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es-ES" sz="1600" b="1" dirty="0">
                <a:solidFill>
                  <a:srgbClr val="2B96E4"/>
                </a:solidFill>
                <a:latin typeface="+mn-lt"/>
              </a:rPr>
              <a:t>QUÍMICA / HUMANIDADES</a:t>
            </a:r>
          </a:p>
          <a:p>
            <a:pPr algn="just">
              <a:defRPr/>
            </a:pPr>
            <a:r>
              <a:rPr lang="es-ES" sz="1600" b="1" dirty="0">
                <a:solidFill>
                  <a:srgbClr val="2B96E4"/>
                </a:solidFill>
                <a:latin typeface="+mn-lt"/>
              </a:rPr>
              <a:t>DISEÑO / ELECTRICIDAD</a:t>
            </a:r>
          </a:p>
          <a:p>
            <a:pPr algn="just">
              <a:defRPr/>
            </a:pPr>
            <a:r>
              <a:rPr lang="es-ES" sz="1600" b="1" dirty="0">
                <a:solidFill>
                  <a:srgbClr val="2B96E4"/>
                </a:solidFill>
                <a:latin typeface="+mn-lt"/>
              </a:rPr>
              <a:t>TELECOMUNICACIONES  </a:t>
            </a:r>
          </a:p>
          <a:p>
            <a:pPr algn="just">
              <a:defRPr/>
            </a:pPr>
            <a:r>
              <a:rPr lang="es-ES" sz="1600" b="1" dirty="0">
                <a:solidFill>
                  <a:srgbClr val="2B96E4"/>
                </a:solidFill>
                <a:latin typeface="+mn-lt"/>
              </a:rPr>
              <a:t>SUSTENTABILIDAD</a:t>
            </a:r>
          </a:p>
          <a:p>
            <a:pPr algn="just">
              <a:defRPr/>
            </a:pPr>
            <a:r>
              <a:rPr lang="es-ES" sz="1600" b="1" dirty="0">
                <a:solidFill>
                  <a:srgbClr val="2B96E4"/>
                </a:solidFill>
                <a:latin typeface="+mn-lt"/>
              </a:rPr>
              <a:t>BIOTECNOLOGÍA </a:t>
            </a:r>
          </a:p>
          <a:p>
            <a:pPr algn="just">
              <a:defRPr/>
            </a:pPr>
            <a:r>
              <a:rPr lang="es-ES" sz="1600" b="1" dirty="0">
                <a:solidFill>
                  <a:srgbClr val="2B96E4"/>
                </a:solidFill>
                <a:latin typeface="+mn-lt"/>
              </a:rPr>
              <a:t>CARTOGRAFÍA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1298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portad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30163"/>
            <a:ext cx="9432926" cy="691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582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5" descr="1_presentac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188" y="0"/>
            <a:ext cx="9437688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996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/>
          <p:cNvSpPr txBox="1">
            <a:spLocks noChangeArrowheads="1"/>
          </p:cNvSpPr>
          <p:nvPr/>
        </p:nvSpPr>
        <p:spPr bwMode="auto">
          <a:xfrm>
            <a:off x="0" y="785813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2060"/>
                </a:solidFill>
                <a:latin typeface="Calibri" charset="0"/>
              </a:rPr>
              <a:t>1.1.- La dinámica de cambios de la sociedad: </a:t>
            </a:r>
          </a:p>
          <a:p>
            <a:pPr eaLnBrk="1" hangingPunct="1"/>
            <a:r>
              <a:rPr lang="en-US" sz="2400" b="1">
                <a:solidFill>
                  <a:srgbClr val="002060"/>
                </a:solidFill>
                <a:latin typeface="Calibri" charset="0"/>
              </a:rPr>
              <a:t>La oportunidad de la educación superior para no perder vigencia y legitimidad social</a:t>
            </a:r>
          </a:p>
        </p:txBody>
      </p:sp>
      <p:grpSp>
        <p:nvGrpSpPr>
          <p:cNvPr id="4099" name="18 Grupo"/>
          <p:cNvGrpSpPr>
            <a:grpSpLocks/>
          </p:cNvGrpSpPr>
          <p:nvPr/>
        </p:nvGrpSpPr>
        <p:grpSpPr bwMode="auto">
          <a:xfrm>
            <a:off x="134938" y="0"/>
            <a:ext cx="9009062" cy="1225550"/>
            <a:chOff x="135001" y="1"/>
            <a:chExt cx="9008998" cy="1225296"/>
          </a:xfrm>
        </p:grpSpPr>
        <p:pic>
          <p:nvPicPr>
            <p:cNvPr id="4112" name="Picture 6" descr="bg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3163" y="1"/>
              <a:ext cx="1010836" cy="1225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3" name="Picture 7" descr="logo_UTE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001" y="128016"/>
              <a:ext cx="2022983" cy="464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0" name="17 Grupo"/>
          <p:cNvGrpSpPr>
            <a:grpSpLocks/>
          </p:cNvGrpSpPr>
          <p:nvPr/>
        </p:nvGrpSpPr>
        <p:grpSpPr bwMode="auto">
          <a:xfrm>
            <a:off x="412750" y="2687638"/>
            <a:ext cx="7964488" cy="3881437"/>
            <a:chOff x="1094643" y="3117850"/>
            <a:chExt cx="6575579" cy="2719388"/>
          </a:xfrm>
        </p:grpSpPr>
        <p:sp>
          <p:nvSpPr>
            <p:cNvPr id="6" name="TextBox 5"/>
            <p:cNvSpPr txBox="1"/>
            <p:nvPr/>
          </p:nvSpPr>
          <p:spPr>
            <a:xfrm>
              <a:off x="1770943" y="3117850"/>
              <a:ext cx="994791" cy="4526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</a:rPr>
                <a:t>SOCIEDAD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</a:rPr>
                <a:t>COMPLEJA</a:t>
              </a:r>
            </a:p>
          </p:txBody>
        </p:sp>
        <p:sp>
          <p:nvSpPr>
            <p:cNvPr id="4102" name="TextBox 8"/>
            <p:cNvSpPr txBox="1">
              <a:spLocks noChangeArrowheads="1"/>
            </p:cNvSpPr>
            <p:nvPr/>
          </p:nvSpPr>
          <p:spPr bwMode="auto">
            <a:xfrm>
              <a:off x="1094643" y="5070475"/>
              <a:ext cx="2339851" cy="646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>
                  <a:solidFill>
                    <a:srgbClr val="404040"/>
                  </a:solidFill>
                  <a:latin typeface="Calibri" charset="0"/>
                </a:rPr>
                <a:t>RIESGO DE DEBILITAR:</a:t>
              </a:r>
            </a:p>
            <a:p>
              <a:pPr algn="ctr" eaLnBrk="1" hangingPunct="1"/>
              <a:r>
                <a:rPr lang="en-US">
                  <a:solidFill>
                    <a:srgbClr val="404040"/>
                  </a:solidFill>
                  <a:latin typeface="Calibri" charset="0"/>
                </a:rPr>
                <a:t>Capacidad de interpretación</a:t>
              </a:r>
            </a:p>
            <a:p>
              <a:pPr algn="ctr" eaLnBrk="1" hangingPunct="1"/>
              <a:r>
                <a:rPr lang="en-US">
                  <a:solidFill>
                    <a:srgbClr val="404040"/>
                  </a:solidFill>
                  <a:latin typeface="Calibri" charset="0"/>
                </a:rPr>
                <a:t>Adecuación / Anticipación</a:t>
              </a:r>
            </a:p>
          </p:txBody>
        </p:sp>
        <p:sp>
          <p:nvSpPr>
            <p:cNvPr id="4103" name="TextBox 9"/>
            <p:cNvSpPr txBox="1">
              <a:spLocks noChangeArrowheads="1"/>
            </p:cNvSpPr>
            <p:nvPr/>
          </p:nvSpPr>
          <p:spPr bwMode="auto">
            <a:xfrm>
              <a:off x="1186307" y="4132263"/>
              <a:ext cx="2162871" cy="409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 b="1">
                  <a:latin typeface="Calibri" charset="0"/>
                </a:rPr>
                <a:t>INSTITUCIONES EDUCACIÓN </a:t>
              </a:r>
            </a:p>
            <a:p>
              <a:pPr algn="ctr" eaLnBrk="1" hangingPunct="1"/>
              <a:r>
                <a:rPr lang="en-US" sz="1600" b="1">
                  <a:latin typeface="Calibri" charset="0"/>
                </a:rPr>
                <a:t>SUPERIOR</a:t>
              </a:r>
            </a:p>
          </p:txBody>
        </p:sp>
        <p:cxnSp>
          <p:nvCxnSpPr>
            <p:cNvPr id="14" name="Straight Arrow Connector 13"/>
            <p:cNvCxnSpPr>
              <a:cxnSpLocks noChangeShapeType="1"/>
              <a:stCxn id="6" idx="2"/>
              <a:endCxn id="4103" idx="0"/>
            </p:cNvCxnSpPr>
            <p:nvPr/>
          </p:nvCxnSpPr>
          <p:spPr bwMode="auto">
            <a:xfrm flipH="1">
              <a:off x="2267684" y="3570525"/>
              <a:ext cx="1310" cy="561674"/>
            </a:xfrm>
            <a:prstGeom prst="straightConnector1">
              <a:avLst/>
            </a:prstGeom>
            <a:noFill/>
            <a:ln w="25400">
              <a:solidFill>
                <a:srgbClr val="404040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Arrow Connector 15"/>
            <p:cNvCxnSpPr>
              <a:cxnSpLocks noChangeShapeType="1"/>
              <a:stCxn id="4102" idx="0"/>
              <a:endCxn id="4103" idx="2"/>
            </p:cNvCxnSpPr>
            <p:nvPr/>
          </p:nvCxnSpPr>
          <p:spPr bwMode="auto">
            <a:xfrm flipV="1">
              <a:off x="2265062" y="4541497"/>
              <a:ext cx="2621" cy="529419"/>
            </a:xfrm>
            <a:prstGeom prst="straightConnector1">
              <a:avLst/>
            </a:prstGeom>
            <a:noFill/>
            <a:ln w="25400">
              <a:solidFill>
                <a:srgbClr val="404040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Arrow Connector 16"/>
            <p:cNvCxnSpPr/>
            <p:nvPr/>
          </p:nvCxnSpPr>
          <p:spPr>
            <a:xfrm>
              <a:off x="3330628" y="4388010"/>
              <a:ext cx="643534" cy="0"/>
            </a:xfrm>
            <a:prstGeom prst="straightConnector1">
              <a:avLst/>
            </a:prstGeom>
            <a:ln>
              <a:solidFill>
                <a:srgbClr val="2B96E4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07" name="TextBox 20"/>
            <p:cNvSpPr txBox="1">
              <a:spLocks noChangeArrowheads="1"/>
            </p:cNvSpPr>
            <p:nvPr/>
          </p:nvSpPr>
          <p:spPr bwMode="auto">
            <a:xfrm>
              <a:off x="3973513" y="4059238"/>
              <a:ext cx="3696709" cy="452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b="1">
                  <a:solidFill>
                    <a:srgbClr val="2B96E4"/>
                  </a:solidFill>
                  <a:latin typeface="Calibri" charset="0"/>
                </a:rPr>
                <a:t>REPENSAR – REORGANIZAR</a:t>
              </a:r>
            </a:p>
            <a:p>
              <a:pPr algn="ctr" eaLnBrk="1" hangingPunct="1"/>
              <a:r>
                <a:rPr lang="en-US" b="1">
                  <a:solidFill>
                    <a:srgbClr val="2B96E4"/>
                  </a:solidFill>
                  <a:latin typeface="Calibri" charset="0"/>
                </a:rPr>
                <a:t>Formas de generar y transmitir conocimiento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030520" y="5189923"/>
              <a:ext cx="1406338" cy="6462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</a:rPr>
                <a:t>RECEPTORES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</a:rPr>
                <a:t>PASIVOS</a:t>
              </a:r>
            </a:p>
          </p:txBody>
        </p:sp>
        <p:sp>
          <p:nvSpPr>
            <p:cNvPr id="4109" name="Rectangle 22"/>
            <p:cNvSpPr>
              <a:spLocks noChangeArrowheads="1"/>
            </p:cNvSpPr>
            <p:nvPr/>
          </p:nvSpPr>
          <p:spPr bwMode="auto">
            <a:xfrm>
              <a:off x="5784850" y="5191125"/>
              <a:ext cx="17526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2B96E4"/>
                  </a:solidFill>
                  <a:latin typeface="Calibri" charset="0"/>
                </a:rPr>
                <a:t>AGENTES </a:t>
              </a:r>
            </a:p>
            <a:p>
              <a:r>
                <a:rPr lang="en-US" b="1">
                  <a:solidFill>
                    <a:srgbClr val="2B96E4"/>
                  </a:solidFill>
                  <a:latin typeface="Calibri" charset="0"/>
                </a:rPr>
                <a:t>PROTAGÓNICOS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3486597" y="5511357"/>
              <a:ext cx="505915" cy="0"/>
            </a:xfrm>
            <a:prstGeom prst="straightConnector1">
              <a:avLst/>
            </a:prstGeom>
            <a:ln>
              <a:solidFill>
                <a:srgbClr val="40404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6338592" y="4667178"/>
              <a:ext cx="0" cy="523858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8308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33 Grupo"/>
          <p:cNvGrpSpPr>
            <a:grpSpLocks/>
          </p:cNvGrpSpPr>
          <p:nvPr/>
        </p:nvGrpSpPr>
        <p:grpSpPr bwMode="auto">
          <a:xfrm>
            <a:off x="-25400" y="2120900"/>
            <a:ext cx="2957513" cy="379413"/>
            <a:chOff x="6265863" y="2309813"/>
            <a:chExt cx="2957512" cy="379412"/>
          </a:xfrm>
        </p:grpSpPr>
        <p:sp>
          <p:nvSpPr>
            <p:cNvPr id="19" name="Rectangle 18"/>
            <p:cNvSpPr/>
            <p:nvPr/>
          </p:nvSpPr>
          <p:spPr>
            <a:xfrm>
              <a:off x="6265863" y="2322513"/>
              <a:ext cx="2957512" cy="366712"/>
            </a:xfrm>
            <a:prstGeom prst="rect">
              <a:avLst/>
            </a:prstGeom>
            <a:solidFill>
              <a:srgbClr val="2B96E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49" name="TextBox 20"/>
            <p:cNvSpPr txBox="1">
              <a:spLocks noChangeArrowheads="1"/>
            </p:cNvSpPr>
            <p:nvPr/>
          </p:nvSpPr>
          <p:spPr bwMode="auto">
            <a:xfrm>
              <a:off x="6370638" y="2309813"/>
              <a:ext cx="276542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b="1" i="1">
                  <a:solidFill>
                    <a:schemeClr val="bg1"/>
                  </a:solidFill>
                  <a:latin typeface="Calibri" charset="0"/>
                </a:rPr>
                <a:t>sociedad del conocimiento</a:t>
              </a:r>
            </a:p>
          </p:txBody>
        </p:sp>
      </p:grpSp>
      <p:grpSp>
        <p:nvGrpSpPr>
          <p:cNvPr id="5123" name="34 Grupo"/>
          <p:cNvGrpSpPr>
            <a:grpSpLocks/>
          </p:cNvGrpSpPr>
          <p:nvPr/>
        </p:nvGrpSpPr>
        <p:grpSpPr bwMode="auto">
          <a:xfrm>
            <a:off x="542925" y="2776538"/>
            <a:ext cx="8107363" cy="3838575"/>
            <a:chOff x="542427" y="2868106"/>
            <a:chExt cx="7601448" cy="3311570"/>
          </a:xfrm>
        </p:grpSpPr>
        <p:sp>
          <p:nvSpPr>
            <p:cNvPr id="11" name="Oval 10"/>
            <p:cNvSpPr/>
            <p:nvPr/>
          </p:nvSpPr>
          <p:spPr>
            <a:xfrm>
              <a:off x="5810006" y="3365252"/>
              <a:ext cx="2333869" cy="2333712"/>
            </a:xfrm>
            <a:prstGeom prst="ellipse">
              <a:avLst/>
            </a:prstGeom>
            <a:noFill/>
            <a:ln>
              <a:solidFill>
                <a:srgbClr val="2B96E4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29" name="TextBox 11"/>
            <p:cNvSpPr txBox="1">
              <a:spLocks noChangeArrowheads="1"/>
            </p:cNvSpPr>
            <p:nvPr/>
          </p:nvSpPr>
          <p:spPr bwMode="auto">
            <a:xfrm>
              <a:off x="5843588" y="4340225"/>
              <a:ext cx="2279650" cy="52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 b="1">
                  <a:latin typeface="Calibri" charset="0"/>
                </a:rPr>
                <a:t>INSTITUCIONES EDUCACIÓN </a:t>
              </a:r>
            </a:p>
            <a:p>
              <a:pPr algn="ctr" eaLnBrk="1" hangingPunct="1"/>
              <a:r>
                <a:rPr lang="en-US" sz="1400" b="1">
                  <a:latin typeface="Calibri" charset="0"/>
                </a:rPr>
                <a:t>SUPERIOR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4723447" y="4567716"/>
              <a:ext cx="1006183" cy="0"/>
            </a:xfrm>
            <a:prstGeom prst="straightConnector1">
              <a:avLst/>
            </a:prstGeom>
            <a:ln>
              <a:solidFill>
                <a:srgbClr val="2B96E4"/>
              </a:solidFill>
              <a:prstDash val="dot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642612" y="4045918"/>
              <a:ext cx="2025762" cy="92992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 b="1">
                  <a:solidFill>
                    <a:srgbClr val="404040"/>
                  </a:solidFill>
                  <a:latin typeface="Calibri" charset="0"/>
                </a:rPr>
                <a:t>Formas de interacción </a:t>
              </a:r>
            </a:p>
            <a:p>
              <a:pPr algn="ctr" eaLnBrk="1" hangingPunct="1"/>
              <a:r>
                <a:rPr lang="en-US" sz="1600" b="1">
                  <a:solidFill>
                    <a:srgbClr val="404040"/>
                  </a:solidFill>
                  <a:latin typeface="Calibri" charset="0"/>
                </a:rPr>
                <a:t>con distinta naturaleza </a:t>
              </a:r>
            </a:p>
            <a:p>
              <a:pPr algn="ctr" eaLnBrk="1" hangingPunct="1"/>
              <a:r>
                <a:rPr lang="en-US" sz="1600" b="1">
                  <a:solidFill>
                    <a:srgbClr val="404040"/>
                  </a:solidFill>
                  <a:latin typeface="Calibri" charset="0"/>
                </a:rPr>
                <a:t>y significación</a:t>
              </a:r>
            </a:p>
            <a:p>
              <a:pPr algn="ctr" eaLnBrk="1" hangingPunct="1"/>
              <a:endParaRPr lang="en-US" sz="1600" b="1">
                <a:solidFill>
                  <a:srgbClr val="404040"/>
                </a:solidFill>
                <a:latin typeface="Calibri" charset="0"/>
              </a:endParaRPr>
            </a:p>
          </p:txBody>
        </p:sp>
        <p:grpSp>
          <p:nvGrpSpPr>
            <p:cNvPr id="5132" name="Group 57"/>
            <p:cNvGrpSpPr>
              <a:grpSpLocks/>
            </p:cNvGrpSpPr>
            <p:nvPr/>
          </p:nvGrpSpPr>
          <p:grpSpPr bwMode="auto">
            <a:xfrm rot="759246">
              <a:off x="542427" y="2868106"/>
              <a:ext cx="2291350" cy="3311570"/>
              <a:chOff x="588305" y="3017285"/>
              <a:chExt cx="2291576" cy="3311578"/>
            </a:xfrm>
          </p:grpSpPr>
          <p:cxnSp>
            <p:nvCxnSpPr>
              <p:cNvPr id="16" name="Straight Arrow Connector 15"/>
              <p:cNvCxnSpPr/>
              <p:nvPr/>
            </p:nvCxnSpPr>
            <p:spPr>
              <a:xfrm flipH="1" flipV="1">
                <a:off x="1771721" y="3589280"/>
                <a:ext cx="754711" cy="557408"/>
              </a:xfrm>
              <a:prstGeom prst="straightConnector1">
                <a:avLst/>
              </a:prstGeom>
              <a:ln>
                <a:solidFill>
                  <a:srgbClr val="2B96E4"/>
                </a:solidFill>
                <a:prstDash val="dot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Oval 24"/>
              <p:cNvSpPr/>
              <p:nvPr/>
            </p:nvSpPr>
            <p:spPr>
              <a:xfrm>
                <a:off x="643994" y="3596772"/>
                <a:ext cx="605854" cy="605342"/>
              </a:xfrm>
              <a:prstGeom prst="ellipse">
                <a:avLst/>
              </a:prstGeom>
              <a:noFill/>
              <a:ln>
                <a:solidFill>
                  <a:srgbClr val="2B96E4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162838" y="3015182"/>
                <a:ext cx="605853" cy="606712"/>
              </a:xfrm>
              <a:prstGeom prst="ellipse">
                <a:avLst/>
              </a:prstGeom>
              <a:noFill/>
              <a:ln>
                <a:solidFill>
                  <a:srgbClr val="2B96E4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117965" y="5194489"/>
                <a:ext cx="605853" cy="606712"/>
              </a:xfrm>
              <a:prstGeom prst="ellipse">
                <a:avLst/>
              </a:prstGeom>
              <a:noFill/>
              <a:ln>
                <a:solidFill>
                  <a:srgbClr val="2B96E4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587745" y="4453404"/>
                <a:ext cx="605854" cy="606712"/>
              </a:xfrm>
              <a:prstGeom prst="ellipse">
                <a:avLst/>
              </a:prstGeom>
              <a:noFill/>
              <a:ln>
                <a:solidFill>
                  <a:srgbClr val="2B96E4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33" name="Straight Arrow Connector 32"/>
              <p:cNvCxnSpPr/>
              <p:nvPr/>
            </p:nvCxnSpPr>
            <p:spPr>
              <a:xfrm flipH="1" flipV="1">
                <a:off x="1254954" y="3996548"/>
                <a:ext cx="1278694" cy="293084"/>
              </a:xfrm>
              <a:prstGeom prst="straightConnector1">
                <a:avLst/>
              </a:prstGeom>
              <a:ln>
                <a:solidFill>
                  <a:srgbClr val="2B96E4"/>
                </a:solidFill>
                <a:prstDash val="dot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 flipH="1">
                <a:off x="1251672" y="4467071"/>
                <a:ext cx="1281670" cy="287606"/>
              </a:xfrm>
              <a:prstGeom prst="straightConnector1">
                <a:avLst/>
              </a:prstGeom>
              <a:ln>
                <a:solidFill>
                  <a:srgbClr val="2B96E4"/>
                </a:solidFill>
                <a:prstDash val="dot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 flipH="1">
                <a:off x="1771832" y="4586431"/>
                <a:ext cx="915479" cy="810775"/>
              </a:xfrm>
              <a:prstGeom prst="straightConnector1">
                <a:avLst/>
              </a:prstGeom>
              <a:ln>
                <a:solidFill>
                  <a:srgbClr val="2B96E4"/>
                </a:solidFill>
                <a:prstDash val="dot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 flipH="1">
                <a:off x="2368900" y="4731286"/>
                <a:ext cx="506118" cy="1029903"/>
              </a:xfrm>
              <a:prstGeom prst="straightConnector1">
                <a:avLst/>
              </a:prstGeom>
              <a:ln>
                <a:solidFill>
                  <a:srgbClr val="2B96E4"/>
                </a:solidFill>
                <a:prstDash val="dot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Rectangle 46"/>
              <p:cNvSpPr/>
              <p:nvPr/>
            </p:nvSpPr>
            <p:spPr>
              <a:xfrm rot="2220509">
                <a:off x="1937333" y="3716976"/>
                <a:ext cx="711543" cy="2383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</a:rPr>
                  <a:t>ESTADOS</a:t>
                </a:r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17825815">
                <a:off x="1983079" y="5054015"/>
                <a:ext cx="1007991" cy="2605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</a:rPr>
                  <a:t>INSTITUCIONES</a:t>
                </a:r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1019055">
                <a:off x="1608650" y="3926969"/>
                <a:ext cx="817232" cy="2396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</a:rPr>
                  <a:t>EMPRESAS</a:t>
                </a:r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20867761">
                <a:off x="1207988" y="4356783"/>
                <a:ext cx="1262319" cy="2396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</a:rPr>
                  <a:t>ORGANIZACIONES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>
              <a:xfrm rot="19124589">
                <a:off x="1576712" y="4775405"/>
                <a:ext cx="1106018" cy="2396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</a:rPr>
                  <a:t>COMUNIDADES</a:t>
                </a: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1771517" y="5722009"/>
                <a:ext cx="605853" cy="606712"/>
              </a:xfrm>
              <a:prstGeom prst="ellipse">
                <a:avLst/>
              </a:prstGeom>
              <a:noFill/>
              <a:ln>
                <a:solidFill>
                  <a:srgbClr val="2B96E4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grpSp>
        <p:nvGrpSpPr>
          <p:cNvPr id="5124" name="27 Grupo"/>
          <p:cNvGrpSpPr>
            <a:grpSpLocks/>
          </p:cNvGrpSpPr>
          <p:nvPr/>
        </p:nvGrpSpPr>
        <p:grpSpPr bwMode="auto">
          <a:xfrm>
            <a:off x="134938" y="0"/>
            <a:ext cx="9009062" cy="1225550"/>
            <a:chOff x="135001" y="1"/>
            <a:chExt cx="9008998" cy="1225296"/>
          </a:xfrm>
        </p:grpSpPr>
        <p:pic>
          <p:nvPicPr>
            <p:cNvPr id="5126" name="Picture 6" descr="bg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3163" y="1"/>
              <a:ext cx="1010836" cy="1225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7" name="Picture 7" descr="logo_UTE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001" y="128016"/>
              <a:ext cx="2022983" cy="464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-17463" y="809625"/>
            <a:ext cx="77168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2060"/>
                </a:solidFill>
                <a:latin typeface="Calibri" charset="0"/>
              </a:rPr>
              <a:t>1.2.- La necesidad de reconstruir las confianzas entre </a:t>
            </a:r>
          </a:p>
          <a:p>
            <a:pPr eaLnBrk="1" hangingPunct="1"/>
            <a:r>
              <a:rPr lang="en-US" sz="2400" b="1">
                <a:solidFill>
                  <a:srgbClr val="002060"/>
                </a:solidFill>
                <a:latin typeface="Calibri" charset="0"/>
              </a:rPr>
              <a:t>la educación superior y sociedad</a:t>
            </a:r>
          </a:p>
        </p:txBody>
      </p:sp>
    </p:spTree>
    <p:extLst>
      <p:ext uri="{BB962C8B-B14F-4D97-AF65-F5344CB8AC3E}">
        <p14:creationId xmlns:p14="http://schemas.microsoft.com/office/powerpoint/2010/main" val="181863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3"/>
          <p:cNvSpPr txBox="1">
            <a:spLocks noChangeArrowheads="1"/>
          </p:cNvSpPr>
          <p:nvPr/>
        </p:nvSpPr>
        <p:spPr bwMode="auto">
          <a:xfrm>
            <a:off x="0" y="76358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2060"/>
                </a:solidFill>
                <a:latin typeface="Calibri" charset="0"/>
              </a:rPr>
              <a:t>1.3 Fortalecer la confianza con rendición de cuentas al medio</a:t>
            </a:r>
          </a:p>
        </p:txBody>
      </p:sp>
      <p:grpSp>
        <p:nvGrpSpPr>
          <p:cNvPr id="6147" name="12 Grupo"/>
          <p:cNvGrpSpPr>
            <a:grpSpLocks/>
          </p:cNvGrpSpPr>
          <p:nvPr/>
        </p:nvGrpSpPr>
        <p:grpSpPr bwMode="auto">
          <a:xfrm>
            <a:off x="382588" y="1984375"/>
            <a:ext cx="8542337" cy="4654550"/>
            <a:chOff x="806450" y="2449513"/>
            <a:chExt cx="9699625" cy="3538537"/>
          </a:xfrm>
        </p:grpSpPr>
        <p:sp>
          <p:nvSpPr>
            <p:cNvPr id="11" name="TextBox 10"/>
            <p:cNvSpPr txBox="1"/>
            <p:nvPr/>
          </p:nvSpPr>
          <p:spPr>
            <a:xfrm>
              <a:off x="1064217" y="3273804"/>
              <a:ext cx="3158101" cy="49119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</a:rPr>
                <a:t>SOCIEDAD INVIERTE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</a:rPr>
                <a:t>EXPECTATIVAS Y RECURSOS</a:t>
              </a:r>
            </a:p>
          </p:txBody>
        </p:sp>
        <p:sp>
          <p:nvSpPr>
            <p:cNvPr id="6152" name="TextBox 13"/>
            <p:cNvSpPr txBox="1">
              <a:spLocks noChangeArrowheads="1"/>
            </p:cNvSpPr>
            <p:nvPr/>
          </p:nvSpPr>
          <p:spPr bwMode="auto">
            <a:xfrm>
              <a:off x="806450" y="3851275"/>
              <a:ext cx="4165321" cy="63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solidFill>
                    <a:srgbClr val="2B96E4"/>
                  </a:solidFill>
                  <a:latin typeface="Calibri" charset="0"/>
                </a:rPr>
                <a:t>Instituciones deben dar fe pública de la </a:t>
              </a:r>
            </a:p>
            <a:p>
              <a:pPr algn="ctr" eaLnBrk="1" hangingPunct="1"/>
              <a:r>
                <a:rPr lang="en-US" sz="1600" b="1">
                  <a:solidFill>
                    <a:srgbClr val="2B96E4"/>
                  </a:solidFill>
                  <a:latin typeface="Calibri" charset="0"/>
                </a:rPr>
                <a:t>CALIDAD Y PERTINENCIA DE ACTIVIDADES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5168668" y="2449513"/>
              <a:ext cx="0" cy="3538537"/>
            </a:xfrm>
            <a:prstGeom prst="line">
              <a:avLst/>
            </a:prstGeom>
            <a:ln w="9525" cmpd="sng">
              <a:solidFill>
                <a:srgbClr val="2B96E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54" name="TextBox 18"/>
            <p:cNvSpPr txBox="1">
              <a:spLocks noChangeArrowheads="1"/>
            </p:cNvSpPr>
            <p:nvPr/>
          </p:nvSpPr>
          <p:spPr bwMode="auto">
            <a:xfrm>
              <a:off x="5511703" y="2755398"/>
              <a:ext cx="4994372" cy="2807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  <a:latin typeface="Calibri" charset="0"/>
                </a:rPr>
                <a:t>MODALIDADES</a:t>
              </a:r>
            </a:p>
            <a:p>
              <a:pPr eaLnBrk="1" hangingPunct="1"/>
              <a:endParaRPr lang="en-US" b="1">
                <a:solidFill>
                  <a:srgbClr val="2B96E4"/>
                </a:solidFill>
                <a:latin typeface="Calibri" charset="0"/>
              </a:endParaRPr>
            </a:p>
            <a:p>
              <a:pPr eaLnBrk="1" hangingPunct="1">
                <a:buFont typeface="Arial" charset="0"/>
                <a:buChar char="•"/>
              </a:pPr>
              <a:r>
                <a:rPr lang="en-US">
                  <a:solidFill>
                    <a:srgbClr val="2B96E4"/>
                  </a:solidFill>
                  <a:latin typeface="Calibri" charset="0"/>
                </a:rPr>
                <a:t> Acreditación Institucional</a:t>
              </a:r>
            </a:p>
            <a:p>
              <a:pPr eaLnBrk="1" hangingPunct="1"/>
              <a:endParaRPr lang="en-US">
                <a:solidFill>
                  <a:srgbClr val="2B96E4"/>
                </a:solidFill>
                <a:latin typeface="Calibri" charset="0"/>
              </a:endParaRPr>
            </a:p>
            <a:p>
              <a:pPr eaLnBrk="1" hangingPunct="1">
                <a:buFont typeface="Arial" charset="0"/>
                <a:buChar char="•"/>
              </a:pPr>
              <a:r>
                <a:rPr lang="en-US">
                  <a:solidFill>
                    <a:srgbClr val="2B96E4"/>
                  </a:solidFill>
                  <a:latin typeface="Calibri" charset="0"/>
                </a:rPr>
                <a:t> Asignación de fondos contra desempeños verificables</a:t>
              </a:r>
            </a:p>
            <a:p>
              <a:pPr eaLnBrk="1" hangingPunct="1"/>
              <a:endParaRPr lang="en-US">
                <a:solidFill>
                  <a:srgbClr val="2B96E4"/>
                </a:solidFill>
                <a:latin typeface="Calibri" charset="0"/>
              </a:endParaRPr>
            </a:p>
            <a:p>
              <a:pPr eaLnBrk="1" hangingPunct="1">
                <a:buFont typeface="Arial" charset="0"/>
                <a:buChar char="•"/>
              </a:pPr>
              <a:r>
                <a:rPr lang="en-US">
                  <a:solidFill>
                    <a:srgbClr val="2B96E4"/>
                  </a:solidFill>
                  <a:latin typeface="Calibri" charset="0"/>
                </a:rPr>
                <a:t> Rentabilidad social de emprendimientos</a:t>
              </a:r>
            </a:p>
            <a:p>
              <a:pPr eaLnBrk="1" hangingPunct="1"/>
              <a:r>
                <a:rPr lang="en-US">
                  <a:solidFill>
                    <a:srgbClr val="2B96E4"/>
                  </a:solidFill>
                  <a:latin typeface="Calibri" charset="0"/>
                </a:rPr>
                <a:t>colectivos compartidos con agentes del medio</a:t>
              </a:r>
            </a:p>
            <a:p>
              <a:pPr eaLnBrk="1" hangingPunct="1"/>
              <a:endParaRPr lang="en-US">
                <a:solidFill>
                  <a:srgbClr val="2B96E4"/>
                </a:solidFill>
                <a:latin typeface="Calibri" charset="0"/>
              </a:endParaRPr>
            </a:p>
            <a:p>
              <a:pPr eaLnBrk="1" hangingPunct="1">
                <a:buFont typeface="Arial" charset="0"/>
                <a:buChar char="•"/>
              </a:pPr>
              <a:r>
                <a:rPr lang="en-US">
                  <a:solidFill>
                    <a:srgbClr val="2B96E4"/>
                  </a:solidFill>
                  <a:latin typeface="Calibri" charset="0"/>
                </a:rPr>
                <a:t> Medición de impactos de iniciativas de intervención compartidas con la comunidad</a:t>
              </a:r>
            </a:p>
          </p:txBody>
        </p:sp>
      </p:grpSp>
      <p:grpSp>
        <p:nvGrpSpPr>
          <p:cNvPr id="6148" name="8 Grupo"/>
          <p:cNvGrpSpPr>
            <a:grpSpLocks/>
          </p:cNvGrpSpPr>
          <p:nvPr/>
        </p:nvGrpSpPr>
        <p:grpSpPr bwMode="auto">
          <a:xfrm>
            <a:off x="134938" y="0"/>
            <a:ext cx="9009062" cy="1225550"/>
            <a:chOff x="135001" y="1"/>
            <a:chExt cx="9008998" cy="1225296"/>
          </a:xfrm>
        </p:grpSpPr>
        <p:pic>
          <p:nvPicPr>
            <p:cNvPr id="6149" name="Picture 6" descr="bg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3163" y="1"/>
              <a:ext cx="1010836" cy="1225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0" name="Picture 7" descr="logo_UTE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001" y="128016"/>
              <a:ext cx="2022983" cy="464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6012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20 Grupo"/>
          <p:cNvGrpSpPr>
            <a:grpSpLocks/>
          </p:cNvGrpSpPr>
          <p:nvPr/>
        </p:nvGrpSpPr>
        <p:grpSpPr bwMode="auto">
          <a:xfrm>
            <a:off x="766763" y="2062163"/>
            <a:ext cx="9739312" cy="4368800"/>
            <a:chOff x="1209408" y="2449513"/>
            <a:chExt cx="9296667" cy="3981450"/>
          </a:xfrm>
        </p:grpSpPr>
        <p:sp>
          <p:nvSpPr>
            <p:cNvPr id="11" name="TextBox 10"/>
            <p:cNvSpPr txBox="1"/>
            <p:nvPr/>
          </p:nvSpPr>
          <p:spPr>
            <a:xfrm>
              <a:off x="1209408" y="3272712"/>
              <a:ext cx="2654892" cy="58882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</a:rPr>
                <a:t>SOCIEDAD INVIERTE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</a:rPr>
                <a:t>EXPECTATIVAS Y RECURSOS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4664404" y="2449513"/>
              <a:ext cx="0" cy="3294244"/>
            </a:xfrm>
            <a:prstGeom prst="line">
              <a:avLst/>
            </a:prstGeom>
            <a:ln w="9525" cmpd="sng">
              <a:solidFill>
                <a:srgbClr val="2B96E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77" name="TextBox 18"/>
            <p:cNvSpPr txBox="1">
              <a:spLocks noChangeArrowheads="1"/>
            </p:cNvSpPr>
            <p:nvPr/>
          </p:nvSpPr>
          <p:spPr bwMode="auto">
            <a:xfrm>
              <a:off x="4838700" y="2449513"/>
              <a:ext cx="5667375" cy="3365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  <a:latin typeface="Calibri" charset="0"/>
                </a:rPr>
                <a:t>INSTUCIONES DEBEN</a:t>
              </a:r>
            </a:p>
            <a:p>
              <a:pPr eaLnBrk="1" hangingPunct="1"/>
              <a:endParaRPr lang="en-US" b="1">
                <a:solidFill>
                  <a:srgbClr val="2B96E4"/>
                </a:solidFill>
                <a:latin typeface="Calibri" charset="0"/>
              </a:endParaRPr>
            </a:p>
            <a:p>
              <a:pPr eaLnBrk="1" hangingPunct="1">
                <a:buFont typeface="Arial" charset="0"/>
                <a:buChar char="•"/>
              </a:pPr>
              <a:r>
                <a:rPr lang="en-US">
                  <a:solidFill>
                    <a:srgbClr val="2B96E4"/>
                  </a:solidFill>
                  <a:latin typeface="Calibri" charset="0"/>
                </a:rPr>
                <a:t> Reportar evidencias de la amplitud</a:t>
              </a:r>
            </a:p>
            <a:p>
              <a:pPr eaLnBrk="1" hangingPunct="1"/>
              <a:endParaRPr lang="en-US">
                <a:solidFill>
                  <a:srgbClr val="2B96E4"/>
                </a:solidFill>
                <a:latin typeface="Calibri" charset="0"/>
              </a:endParaRPr>
            </a:p>
            <a:p>
              <a:pPr eaLnBrk="1" hangingPunct="1">
                <a:buFont typeface="Arial" charset="0"/>
                <a:buChar char="•"/>
              </a:pPr>
              <a:r>
                <a:rPr lang="en-US">
                  <a:solidFill>
                    <a:srgbClr val="2B96E4"/>
                  </a:solidFill>
                  <a:latin typeface="Calibri" charset="0"/>
                </a:rPr>
                <a:t> Pertinencia de sus principales Intercambios </a:t>
              </a:r>
            </a:p>
            <a:p>
              <a:pPr eaLnBrk="1" hangingPunct="1"/>
              <a:r>
                <a:rPr lang="en-US">
                  <a:solidFill>
                    <a:srgbClr val="2B96E4"/>
                  </a:solidFill>
                  <a:latin typeface="Calibri" charset="0"/>
                </a:rPr>
                <a:t>con la sociedad, </a:t>
              </a:r>
            </a:p>
            <a:p>
              <a:pPr eaLnBrk="1" hangingPunct="1"/>
              <a:endParaRPr lang="en-US">
                <a:solidFill>
                  <a:srgbClr val="2B96E4"/>
                </a:solidFill>
                <a:latin typeface="Calibri" charset="0"/>
              </a:endParaRPr>
            </a:p>
            <a:p>
              <a:pPr eaLnBrk="1" hangingPunct="1">
                <a:buFont typeface="Arial" charset="0"/>
                <a:buChar char="•"/>
              </a:pPr>
              <a:r>
                <a:rPr lang="en-US">
                  <a:solidFill>
                    <a:srgbClr val="2B96E4"/>
                  </a:solidFill>
                  <a:latin typeface="Calibri" charset="0"/>
                </a:rPr>
                <a:t> Políticas y mecanismos para asegurar </a:t>
              </a:r>
            </a:p>
            <a:p>
              <a:pPr eaLnBrk="1" hangingPunct="1"/>
              <a:r>
                <a:rPr lang="en-US">
                  <a:solidFill>
                    <a:srgbClr val="2B96E4"/>
                  </a:solidFill>
                  <a:latin typeface="Calibri" charset="0"/>
                </a:rPr>
                <a:t>su calidad</a:t>
              </a:r>
            </a:p>
            <a:p>
              <a:pPr eaLnBrk="1" hangingPunct="1"/>
              <a:endParaRPr lang="en-US">
                <a:solidFill>
                  <a:srgbClr val="2B96E4"/>
                </a:solidFill>
                <a:latin typeface="Calibri" charset="0"/>
              </a:endParaRPr>
            </a:p>
            <a:p>
              <a:pPr eaLnBrk="1" hangingPunct="1">
                <a:buFont typeface="Arial" charset="0"/>
                <a:buChar char="•"/>
              </a:pPr>
              <a:r>
                <a:rPr lang="en-US">
                  <a:solidFill>
                    <a:srgbClr val="2B96E4"/>
                  </a:solidFill>
                  <a:latin typeface="Calibri" charset="0"/>
                </a:rPr>
                <a:t>Resultados obtenidos: </a:t>
              </a:r>
            </a:p>
            <a:p>
              <a:pPr eaLnBrk="1" hangingPunct="1"/>
              <a:r>
                <a:rPr lang="en-US">
                  <a:solidFill>
                    <a:srgbClr val="2B96E4"/>
                  </a:solidFill>
                  <a:latin typeface="Calibri" charset="0"/>
                </a:rPr>
                <a:t>desarrollo de funciones / impactos </a:t>
              </a:r>
            </a:p>
            <a:p>
              <a:pPr eaLnBrk="1" hangingPunct="1"/>
              <a:endParaRPr lang="en-US">
                <a:solidFill>
                  <a:srgbClr val="2B96E4"/>
                </a:solidFill>
                <a:latin typeface="Calibri" charset="0"/>
              </a:endParaRPr>
            </a:p>
          </p:txBody>
        </p:sp>
        <p:grpSp>
          <p:nvGrpSpPr>
            <p:cNvPr id="3" name="Group 16"/>
            <p:cNvGrpSpPr/>
            <p:nvPr/>
          </p:nvGrpSpPr>
          <p:grpSpPr>
            <a:xfrm>
              <a:off x="6892102" y="5816589"/>
              <a:ext cx="1718540" cy="613768"/>
              <a:chOff x="6892102" y="5816589"/>
              <a:chExt cx="1718540" cy="613768"/>
            </a:xfrm>
            <a:solidFill>
              <a:srgbClr val="2B96E4"/>
            </a:solidFill>
          </p:grpSpPr>
          <p:sp>
            <p:nvSpPr>
              <p:cNvPr id="9" name="Rectangle 8"/>
              <p:cNvSpPr/>
              <p:nvPr/>
            </p:nvSpPr>
            <p:spPr>
              <a:xfrm>
                <a:off x="6892102" y="5816589"/>
                <a:ext cx="1718540" cy="61376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040833" y="5848217"/>
                <a:ext cx="1569809" cy="538538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 err="1">
                    <a:solidFill>
                      <a:schemeClr val="bg1"/>
                    </a:solidFill>
                    <a:latin typeface="+mn-lt"/>
                    <a:ea typeface="+mn-ea"/>
                  </a:rPr>
                  <a:t>Nuevas</a:t>
                </a:r>
                <a:r>
                  <a:rPr lang="en-US" b="1" dirty="0">
                    <a:solidFill>
                      <a:schemeClr val="bg1"/>
                    </a:solidFill>
                    <a:latin typeface="+mn-lt"/>
                    <a:ea typeface="+mn-ea"/>
                  </a:rPr>
                  <a:t> </a:t>
                </a:r>
                <a:r>
                  <a:rPr lang="en-US" b="1" dirty="0" err="1">
                    <a:solidFill>
                      <a:schemeClr val="bg1"/>
                    </a:solidFill>
                    <a:latin typeface="+mn-lt"/>
                    <a:ea typeface="+mn-ea"/>
                  </a:rPr>
                  <a:t>formas</a:t>
                </a:r>
                <a:r>
                  <a:rPr lang="en-US" b="1" dirty="0">
                    <a:solidFill>
                      <a:schemeClr val="bg1"/>
                    </a:solidFill>
                    <a:latin typeface="+mn-lt"/>
                    <a:ea typeface="+mn-ea"/>
                  </a:rPr>
                  <a:t> </a:t>
                </a:r>
              </a:p>
              <a:p>
                <a:pPr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schemeClr val="bg1"/>
                    </a:solidFill>
                    <a:latin typeface="+mn-lt"/>
                    <a:ea typeface="+mn-ea"/>
                  </a:rPr>
                  <a:t>de </a:t>
                </a:r>
                <a:r>
                  <a:rPr lang="en-US" b="1" dirty="0" err="1">
                    <a:solidFill>
                      <a:schemeClr val="bg1"/>
                    </a:solidFill>
                    <a:latin typeface="+mn-lt"/>
                    <a:ea typeface="+mn-ea"/>
                  </a:rPr>
                  <a:t>confiaza</a:t>
                </a:r>
                <a:r>
                  <a:rPr lang="en-US" b="1" dirty="0">
                    <a:solidFill>
                      <a:schemeClr val="bg1"/>
                    </a:solidFill>
                    <a:latin typeface="+mn-lt"/>
                    <a:ea typeface="+mn-ea"/>
                  </a:rPr>
                  <a:t>  </a:t>
                </a:r>
              </a:p>
            </p:txBody>
          </p:sp>
        </p:grpSp>
        <p:grpSp>
          <p:nvGrpSpPr>
            <p:cNvPr id="7179" name="Group 17"/>
            <p:cNvGrpSpPr>
              <a:grpSpLocks/>
            </p:cNvGrpSpPr>
            <p:nvPr/>
          </p:nvGrpSpPr>
          <p:grpSpPr bwMode="auto">
            <a:xfrm>
              <a:off x="4862513" y="5816600"/>
              <a:ext cx="2109787" cy="614363"/>
              <a:chOff x="5091169" y="5816589"/>
              <a:chExt cx="1852120" cy="613768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091522" y="5816085"/>
                <a:ext cx="1717393" cy="614272"/>
              </a:xfrm>
              <a:prstGeom prst="rect">
                <a:avLst/>
              </a:prstGeom>
              <a:solidFill>
                <a:srgbClr val="C1242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C0504D"/>
                  </a:solidFill>
                </a:endParaRPr>
              </a:p>
            </p:txBody>
          </p:sp>
          <p:sp>
            <p:nvSpPr>
              <p:cNvPr id="7181" name="TextBox 15"/>
              <p:cNvSpPr txBox="1">
                <a:spLocks noChangeArrowheads="1"/>
              </p:cNvSpPr>
              <p:nvPr/>
            </p:nvSpPr>
            <p:spPr bwMode="auto">
              <a:xfrm>
                <a:off x="5186832" y="5857832"/>
                <a:ext cx="1756457" cy="5396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en-US" b="1">
                    <a:solidFill>
                      <a:schemeClr val="bg1"/>
                    </a:solidFill>
                    <a:latin typeface="Calibri" charset="0"/>
                  </a:rPr>
                  <a:t>Forma tradicional 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b="1">
                    <a:solidFill>
                      <a:schemeClr val="bg1"/>
                    </a:solidFill>
                    <a:latin typeface="Calibri" charset="0"/>
                  </a:rPr>
                  <a:t>unidireccionalidad</a:t>
                </a:r>
              </a:p>
            </p:txBody>
          </p:sp>
        </p:grpSp>
      </p:grpSp>
      <p:grpSp>
        <p:nvGrpSpPr>
          <p:cNvPr id="7171" name="15 Grupo"/>
          <p:cNvGrpSpPr>
            <a:grpSpLocks/>
          </p:cNvGrpSpPr>
          <p:nvPr/>
        </p:nvGrpSpPr>
        <p:grpSpPr bwMode="auto">
          <a:xfrm>
            <a:off x="134938" y="0"/>
            <a:ext cx="9009062" cy="1225550"/>
            <a:chOff x="135001" y="1"/>
            <a:chExt cx="9008998" cy="1225296"/>
          </a:xfrm>
        </p:grpSpPr>
        <p:pic>
          <p:nvPicPr>
            <p:cNvPr id="7173" name="Picture 6" descr="bg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3163" y="1"/>
              <a:ext cx="1010836" cy="1225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4" name="Picture 7" descr="logo_UTE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001" y="128016"/>
              <a:ext cx="2022983" cy="464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2" name="TextBox 13"/>
          <p:cNvSpPr txBox="1">
            <a:spLocks noChangeArrowheads="1"/>
          </p:cNvSpPr>
          <p:nvPr/>
        </p:nvSpPr>
        <p:spPr bwMode="auto">
          <a:xfrm>
            <a:off x="492125" y="3827463"/>
            <a:ext cx="36687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rgbClr val="2B96E4"/>
                </a:solidFill>
                <a:latin typeface="Calibri" charset="0"/>
              </a:rPr>
              <a:t>Instituciones deben dar fe pública de la </a:t>
            </a:r>
          </a:p>
          <a:p>
            <a:pPr algn="ctr" eaLnBrk="1" hangingPunct="1"/>
            <a:r>
              <a:rPr lang="en-US" sz="1600" b="1">
                <a:solidFill>
                  <a:srgbClr val="2B96E4"/>
                </a:solidFill>
                <a:latin typeface="Calibri" charset="0"/>
              </a:rPr>
              <a:t>CALIDAD Y PERTINENCIA DE ACTIVIDADES</a:t>
            </a:r>
          </a:p>
        </p:txBody>
      </p:sp>
    </p:spTree>
    <p:extLst>
      <p:ext uri="{BB962C8B-B14F-4D97-AF65-F5344CB8AC3E}">
        <p14:creationId xmlns:p14="http://schemas.microsoft.com/office/powerpoint/2010/main" val="180664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2_presentac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188" y="0"/>
            <a:ext cx="93503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588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/>
          <p:cNvSpPr txBox="1">
            <a:spLocks noChangeArrowheads="1"/>
          </p:cNvSpPr>
          <p:nvPr/>
        </p:nvSpPr>
        <p:spPr bwMode="auto">
          <a:xfrm>
            <a:off x="9525" y="809625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2060"/>
                </a:solidFill>
                <a:latin typeface="Calibri" charset="0"/>
              </a:rPr>
              <a:t>2.1 La crisis del modo tradicional de las Instituciones </a:t>
            </a:r>
          </a:p>
          <a:p>
            <a:pPr eaLnBrk="1" hangingPunct="1"/>
            <a:r>
              <a:rPr lang="en-US" sz="2400" b="1">
                <a:solidFill>
                  <a:srgbClr val="002060"/>
                </a:solidFill>
                <a:latin typeface="Calibri" charset="0"/>
              </a:rPr>
              <a:t>para vincularse con su entorno</a:t>
            </a:r>
          </a:p>
        </p:txBody>
      </p:sp>
      <p:grpSp>
        <p:nvGrpSpPr>
          <p:cNvPr id="9219" name="25 Grupo"/>
          <p:cNvGrpSpPr>
            <a:grpSpLocks/>
          </p:cNvGrpSpPr>
          <p:nvPr/>
        </p:nvGrpSpPr>
        <p:grpSpPr bwMode="auto">
          <a:xfrm>
            <a:off x="134938" y="2468563"/>
            <a:ext cx="8816975" cy="3236912"/>
            <a:chOff x="449263" y="2981325"/>
            <a:chExt cx="8286750" cy="2786063"/>
          </a:xfrm>
        </p:grpSpPr>
        <p:sp>
          <p:nvSpPr>
            <p:cNvPr id="5" name="TextBox 4"/>
            <p:cNvSpPr txBox="1"/>
            <p:nvPr/>
          </p:nvSpPr>
          <p:spPr>
            <a:xfrm>
              <a:off x="2767882" y="2981325"/>
              <a:ext cx="3721130" cy="35389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700" b="1">
                  <a:solidFill>
                    <a:srgbClr val="404040"/>
                  </a:solidFill>
                  <a:latin typeface="Calibri" charset="0"/>
                </a:rPr>
                <a:t>MODO TRADICIONAL DE VINCULACIÓN</a:t>
              </a:r>
            </a:p>
          </p:txBody>
        </p:sp>
        <p:sp>
          <p:nvSpPr>
            <p:cNvPr id="3" name="Left Brace 2"/>
            <p:cNvSpPr/>
            <p:nvPr/>
          </p:nvSpPr>
          <p:spPr>
            <a:xfrm rot="5400000" flipH="1">
              <a:off x="4541382" y="-659919"/>
              <a:ext cx="199493" cy="8189768"/>
            </a:xfrm>
            <a:prstGeom prst="leftBrace">
              <a:avLst/>
            </a:prstGeom>
            <a:ln>
              <a:solidFill>
                <a:srgbClr val="2B96E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9225" name="Group 16"/>
            <p:cNvGrpSpPr>
              <a:grpSpLocks/>
            </p:cNvGrpSpPr>
            <p:nvPr/>
          </p:nvGrpSpPr>
          <p:grpSpPr bwMode="auto">
            <a:xfrm>
              <a:off x="1377950" y="3879850"/>
              <a:ext cx="344488" cy="368300"/>
              <a:chOff x="1946433" y="4254353"/>
              <a:chExt cx="344927" cy="369462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1945789" y="4278214"/>
                <a:ext cx="345098" cy="345416"/>
              </a:xfrm>
              <a:prstGeom prst="ellipse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239" name="Rectangle 9"/>
              <p:cNvSpPr>
                <a:spLocks noChangeArrowheads="1"/>
              </p:cNvSpPr>
              <p:nvPr/>
            </p:nvSpPr>
            <p:spPr bwMode="auto">
              <a:xfrm>
                <a:off x="2000982" y="4254353"/>
                <a:ext cx="24620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2B96E4"/>
                    </a:solidFill>
                    <a:latin typeface="Calibri" charset="0"/>
                    <a:cs typeface="Calibri" charset="0"/>
                  </a:rPr>
                  <a:t>I</a:t>
                </a:r>
              </a:p>
            </p:txBody>
          </p:sp>
        </p:grpSp>
        <p:grpSp>
          <p:nvGrpSpPr>
            <p:cNvPr id="9226" name="Group 10"/>
            <p:cNvGrpSpPr>
              <a:grpSpLocks/>
            </p:cNvGrpSpPr>
            <p:nvPr/>
          </p:nvGrpSpPr>
          <p:grpSpPr bwMode="auto">
            <a:xfrm>
              <a:off x="4237038" y="3887788"/>
              <a:ext cx="344487" cy="369887"/>
              <a:chOff x="6358841" y="3396941"/>
              <a:chExt cx="344927" cy="369332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6359337" y="3415493"/>
                <a:ext cx="345100" cy="346542"/>
              </a:xfrm>
              <a:prstGeom prst="ellipse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146891"/>
                  </a:solidFill>
                </a:endParaRPr>
              </a:p>
            </p:txBody>
          </p:sp>
          <p:sp>
            <p:nvSpPr>
              <p:cNvPr id="9237" name="Rectangle 12"/>
              <p:cNvSpPr>
                <a:spLocks noChangeArrowheads="1"/>
              </p:cNvSpPr>
              <p:nvPr/>
            </p:nvSpPr>
            <p:spPr bwMode="auto">
              <a:xfrm>
                <a:off x="6382846" y="3396941"/>
                <a:ext cx="30774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2B96E4"/>
                    </a:solidFill>
                    <a:latin typeface="Calibri" charset="0"/>
                    <a:cs typeface="Calibri" charset="0"/>
                  </a:rPr>
                  <a:t>II</a:t>
                </a:r>
              </a:p>
            </p:txBody>
          </p:sp>
        </p:grpSp>
        <p:grpSp>
          <p:nvGrpSpPr>
            <p:cNvPr id="9227" name="Group 13"/>
            <p:cNvGrpSpPr>
              <a:grpSpLocks/>
            </p:cNvGrpSpPr>
            <p:nvPr/>
          </p:nvGrpSpPr>
          <p:grpSpPr bwMode="auto">
            <a:xfrm>
              <a:off x="7218363" y="3886200"/>
              <a:ext cx="369887" cy="368300"/>
              <a:chOff x="6358656" y="3396941"/>
              <a:chExt cx="369287" cy="369332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6358907" y="3415796"/>
                <a:ext cx="345590" cy="346665"/>
              </a:xfrm>
              <a:prstGeom prst="ellipse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146891"/>
                  </a:solidFill>
                </a:endParaRPr>
              </a:p>
            </p:txBody>
          </p:sp>
          <p:sp>
            <p:nvSpPr>
              <p:cNvPr id="9235" name="Rectangle 15"/>
              <p:cNvSpPr>
                <a:spLocks noChangeArrowheads="1"/>
              </p:cNvSpPr>
              <p:nvPr/>
            </p:nvSpPr>
            <p:spPr bwMode="auto">
              <a:xfrm>
                <a:off x="6358656" y="3396941"/>
                <a:ext cx="36928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2B96E4"/>
                    </a:solidFill>
                    <a:latin typeface="Calibri" charset="0"/>
                    <a:cs typeface="Calibri" charset="0"/>
                  </a:rPr>
                  <a:t>III</a:t>
                </a: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49263" y="4365475"/>
              <a:ext cx="2184336" cy="8321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err="1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Redes</a:t>
              </a:r>
              <a:r>
                <a:rPr lang="en-US" sz="16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 de </a:t>
              </a:r>
              <a:r>
                <a:rPr lang="en-US" sz="1600" dirty="0" err="1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confianza</a:t>
              </a:r>
              <a:r>
                <a:rPr lang="en-US" sz="16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err="1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integradas</a:t>
              </a:r>
              <a:r>
                <a:rPr lang="en-US" sz="16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 </a:t>
              </a:r>
              <a:r>
                <a:rPr lang="en-US" sz="1600" dirty="0" err="1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por</a:t>
              </a:r>
              <a:r>
                <a:rPr lang="en-US" sz="16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 </a:t>
              </a:r>
              <a:r>
                <a:rPr lang="en-US" sz="1600" dirty="0" err="1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grupos</a:t>
              </a:r>
              <a:r>
                <a:rPr lang="en-US" sz="16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e </a:t>
              </a:r>
              <a:r>
                <a:rPr lang="en-US" sz="1600" dirty="0" err="1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instituciones</a:t>
              </a:r>
              <a:r>
                <a:rPr lang="en-US" sz="16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 </a:t>
              </a:r>
              <a:r>
                <a:rPr lang="en-US" sz="1600" dirty="0" err="1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acotadas</a:t>
              </a:r>
              <a:r>
                <a:rPr lang="en-US" sz="16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 </a:t>
              </a:r>
            </a:p>
          </p:txBody>
        </p:sp>
        <p:sp>
          <p:nvSpPr>
            <p:cNvPr id="9229" name="TextBox 18"/>
            <p:cNvSpPr txBox="1">
              <a:spLocks noChangeArrowheads="1"/>
            </p:cNvSpPr>
            <p:nvPr/>
          </p:nvSpPr>
          <p:spPr bwMode="auto">
            <a:xfrm>
              <a:off x="558800" y="5168900"/>
              <a:ext cx="1912938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solidFill>
                    <a:srgbClr val="2B96E4"/>
                  </a:solidFill>
                  <a:latin typeface="Calibri" charset="0"/>
                </a:rPr>
                <a:t>TIPO DE EDUCACIÓN </a:t>
              </a:r>
            </a:p>
            <a:p>
              <a:pPr algn="ctr" eaLnBrk="1" hangingPunct="1"/>
              <a:r>
                <a:rPr lang="en-US" sz="1600">
                  <a:solidFill>
                    <a:srgbClr val="2B96E4"/>
                  </a:solidFill>
                  <a:latin typeface="Calibri" charset="0"/>
                </a:rPr>
                <a:t>DE ELITE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349775" y="4381871"/>
              <a:ext cx="2135098" cy="82939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err="1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Instituciones</a:t>
              </a:r>
              <a:endParaRPr lang="en-US" sz="16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err="1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instrumentalizan</a:t>
              </a:r>
              <a:endParaRPr lang="en-US" sz="16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err="1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relaciones</a:t>
              </a:r>
              <a:r>
                <a:rPr lang="en-US" sz="16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 de </a:t>
              </a:r>
              <a:r>
                <a:rPr lang="en-US" sz="1600" dirty="0" err="1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confianza</a:t>
              </a:r>
              <a:r>
                <a:rPr lang="en-US" sz="16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 </a:t>
              </a:r>
            </a:p>
          </p:txBody>
        </p:sp>
        <p:sp>
          <p:nvSpPr>
            <p:cNvPr id="9231" name="TextBox 20"/>
            <p:cNvSpPr txBox="1">
              <a:spLocks noChangeArrowheads="1"/>
            </p:cNvSpPr>
            <p:nvPr/>
          </p:nvSpPr>
          <p:spPr bwMode="auto">
            <a:xfrm>
              <a:off x="3016250" y="5183188"/>
              <a:ext cx="274955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solidFill>
                    <a:srgbClr val="2B96E4"/>
                  </a:solidFill>
                  <a:latin typeface="Calibri" charset="0"/>
                </a:rPr>
                <a:t>ASEGURAN RECONOCIMIENTO</a:t>
              </a:r>
            </a:p>
            <a:p>
              <a:pPr algn="ctr" eaLnBrk="1" hangingPunct="1"/>
              <a:r>
                <a:rPr lang="en-US" sz="1600">
                  <a:solidFill>
                    <a:srgbClr val="2B96E4"/>
                  </a:solidFill>
                  <a:latin typeface="Calibri" charset="0"/>
                </a:rPr>
                <a:t>Y FINANCIAMIENTO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177176" y="4373673"/>
              <a:ext cx="2445442" cy="8321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solidFill>
                    <a:srgbClr val="4A452A"/>
                  </a:solidFill>
                  <a:latin typeface="Calibri" charset="0"/>
                </a:rPr>
                <a:t>Proporciona servicios</a:t>
              </a:r>
            </a:p>
            <a:p>
              <a:pPr algn="ctr" eaLnBrk="1" hangingPunct="1"/>
              <a:r>
                <a:rPr lang="en-US" sz="1600">
                  <a:solidFill>
                    <a:srgbClr val="4A452A"/>
                  </a:solidFill>
                  <a:latin typeface="Calibri" charset="0"/>
                </a:rPr>
                <a:t>y realiza </a:t>
              </a:r>
              <a:r>
                <a:rPr lang="ja-JP" altLang="en-US" sz="1600">
                  <a:solidFill>
                    <a:srgbClr val="4A452A"/>
                  </a:solidFill>
                  <a:latin typeface="Calibri" charset="0"/>
                </a:rPr>
                <a:t>“</a:t>
              </a:r>
              <a:r>
                <a:rPr lang="en-US" sz="1600">
                  <a:solidFill>
                    <a:srgbClr val="4A452A"/>
                  </a:solidFill>
                  <a:latin typeface="Calibri" charset="0"/>
                </a:rPr>
                <a:t>extensión</a:t>
              </a:r>
              <a:r>
                <a:rPr lang="ja-JP" altLang="en-US" sz="1600">
                  <a:solidFill>
                    <a:srgbClr val="4A452A"/>
                  </a:solidFill>
                  <a:latin typeface="Calibri" charset="0"/>
                </a:rPr>
                <a:t>”</a:t>
              </a:r>
              <a:r>
                <a:rPr lang="en-US" sz="1600">
                  <a:solidFill>
                    <a:srgbClr val="4A452A"/>
                  </a:solidFill>
                  <a:latin typeface="Calibri" charset="0"/>
                </a:rPr>
                <a:t> desde</a:t>
              </a:r>
            </a:p>
            <a:p>
              <a:pPr algn="ctr" eaLnBrk="1" hangingPunct="1"/>
              <a:r>
                <a:rPr lang="en-US" sz="1600">
                  <a:solidFill>
                    <a:srgbClr val="4A452A"/>
                  </a:solidFill>
                  <a:latin typeface="Calibri" charset="0"/>
                </a:rPr>
                <a:t>interior hacia el medio</a:t>
              </a:r>
            </a:p>
          </p:txBody>
        </p:sp>
        <p:sp>
          <p:nvSpPr>
            <p:cNvPr id="9233" name="TextBox 22"/>
            <p:cNvSpPr txBox="1">
              <a:spLocks noChangeArrowheads="1"/>
            </p:cNvSpPr>
            <p:nvPr/>
          </p:nvSpPr>
          <p:spPr bwMode="auto">
            <a:xfrm>
              <a:off x="6218238" y="5175250"/>
              <a:ext cx="2311400" cy="58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solidFill>
                    <a:srgbClr val="2B96E4"/>
                  </a:solidFill>
                  <a:latin typeface="Calibri" charset="0"/>
                </a:rPr>
                <a:t>LÓGICA DE VINCULACIÓN</a:t>
              </a:r>
            </a:p>
            <a:p>
              <a:pPr algn="ctr" eaLnBrk="1" hangingPunct="1"/>
              <a:r>
                <a:rPr lang="en-US" sz="1600">
                  <a:solidFill>
                    <a:srgbClr val="2B96E4"/>
                  </a:solidFill>
                  <a:latin typeface="Calibri" charset="0"/>
                </a:rPr>
                <a:t>UNIDIRECCIONAL</a:t>
              </a:r>
            </a:p>
          </p:txBody>
        </p:sp>
      </p:grpSp>
      <p:grpSp>
        <p:nvGrpSpPr>
          <p:cNvPr id="9220" name="22 Grupo"/>
          <p:cNvGrpSpPr>
            <a:grpSpLocks/>
          </p:cNvGrpSpPr>
          <p:nvPr/>
        </p:nvGrpSpPr>
        <p:grpSpPr bwMode="auto">
          <a:xfrm>
            <a:off x="134938" y="0"/>
            <a:ext cx="9009062" cy="1225550"/>
            <a:chOff x="135001" y="1"/>
            <a:chExt cx="9008998" cy="1225296"/>
          </a:xfrm>
        </p:grpSpPr>
        <p:pic>
          <p:nvPicPr>
            <p:cNvPr id="9221" name="Picture 6" descr="bg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3163" y="1"/>
              <a:ext cx="1010836" cy="1225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2" name="Picture 7" descr="logo_UTE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001" y="128016"/>
              <a:ext cx="2022983" cy="464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5515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portad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-28575"/>
            <a:ext cx="9505950" cy="697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2289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14 Grupo"/>
          <p:cNvGrpSpPr>
            <a:grpSpLocks/>
          </p:cNvGrpSpPr>
          <p:nvPr/>
        </p:nvGrpSpPr>
        <p:grpSpPr bwMode="auto">
          <a:xfrm>
            <a:off x="-128588" y="1465263"/>
            <a:ext cx="10267951" cy="4554537"/>
            <a:chOff x="432323" y="2817813"/>
            <a:chExt cx="10267427" cy="3375025"/>
          </a:xfrm>
        </p:grpSpPr>
        <p:sp>
          <p:nvSpPr>
            <p:cNvPr id="10246" name="Rectangle 4"/>
            <p:cNvSpPr>
              <a:spLocks noChangeArrowheads="1"/>
            </p:cNvSpPr>
            <p:nvPr/>
          </p:nvSpPr>
          <p:spPr bwMode="auto">
            <a:xfrm>
              <a:off x="432323" y="3440113"/>
              <a:ext cx="4572000" cy="889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s-CL">
                  <a:latin typeface="Calibri" charset="0"/>
                  <a:cs typeface="Calibri" charset="0"/>
                </a:rPr>
                <a:t>Las presiones sociales y políticas, </a:t>
              </a:r>
            </a:p>
            <a:p>
              <a:pPr algn="ctr"/>
              <a:r>
                <a:rPr lang="es-CL">
                  <a:latin typeface="Calibri" charset="0"/>
                  <a:cs typeface="Calibri" charset="0"/>
                </a:rPr>
                <a:t>por mayor </a:t>
              </a:r>
              <a:r>
                <a:rPr lang="en-US">
                  <a:latin typeface="Calibri" charset="0"/>
                  <a:cs typeface="Calibri" charset="0"/>
                </a:rPr>
                <a:t>a</a:t>
              </a:r>
              <a:r>
                <a:rPr lang="es-CL">
                  <a:latin typeface="Calibri" charset="0"/>
                  <a:cs typeface="Calibri" charset="0"/>
                </a:rPr>
                <a:t>cceso a estudios terciarios</a:t>
              </a:r>
            </a:p>
            <a:p>
              <a:pPr algn="ctr"/>
              <a:r>
                <a:rPr lang="es-CL">
                  <a:latin typeface="Calibri" charset="0"/>
                  <a:cs typeface="Calibri" charset="0"/>
                </a:rPr>
                <a:t>han tenido como </a:t>
              </a:r>
              <a:r>
                <a:rPr lang="en-US">
                  <a:latin typeface="Calibri" charset="0"/>
                  <a:cs typeface="Calibri" charset="0"/>
                </a:rPr>
                <a:t>c</a:t>
              </a:r>
              <a:r>
                <a:rPr lang="es-CL">
                  <a:latin typeface="Calibri" charset="0"/>
                  <a:cs typeface="Calibri" charset="0"/>
                </a:rPr>
                <a:t>onsecuencia la </a:t>
              </a:r>
            </a:p>
            <a:p>
              <a:pPr algn="ctr"/>
              <a:r>
                <a:rPr lang="es-CL">
                  <a:latin typeface="Calibri" charset="0"/>
                  <a:cs typeface="Calibri" charset="0"/>
                </a:rPr>
                <a:t>masificación de de la </a:t>
              </a:r>
              <a:r>
                <a:rPr lang="en-US">
                  <a:latin typeface="Calibri" charset="0"/>
                  <a:cs typeface="Calibri" charset="0"/>
                </a:rPr>
                <a:t>E</a:t>
              </a:r>
              <a:r>
                <a:rPr lang="es-CL">
                  <a:latin typeface="Calibri" charset="0"/>
                  <a:cs typeface="Calibri" charset="0"/>
                </a:rPr>
                <a:t>ducación superior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4918370" y="2817813"/>
              <a:ext cx="0" cy="3375025"/>
            </a:xfrm>
            <a:prstGeom prst="line">
              <a:avLst/>
            </a:prstGeom>
            <a:ln w="9525" cmpd="sng">
              <a:solidFill>
                <a:srgbClr val="2B96E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248" name="TextBox 9"/>
            <p:cNvSpPr txBox="1">
              <a:spLocks noChangeArrowheads="1"/>
            </p:cNvSpPr>
            <p:nvPr/>
          </p:nvSpPr>
          <p:spPr bwMode="auto">
            <a:xfrm>
              <a:off x="5030788" y="3045963"/>
              <a:ext cx="5668962" cy="2736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buFont typeface="Arial" charset="0"/>
                <a:buChar char="•"/>
              </a:pPr>
              <a:r>
                <a:rPr lang="en-US">
                  <a:solidFill>
                    <a:srgbClr val="2B96E4"/>
                  </a:solidFill>
                  <a:latin typeface="Calibri" charset="0"/>
                </a:rPr>
                <a:t> </a:t>
              </a:r>
              <a:r>
                <a:rPr lang="en-US" b="1">
                  <a:solidFill>
                    <a:srgbClr val="2B96E4"/>
                  </a:solidFill>
                  <a:latin typeface="Calibri" charset="0"/>
                </a:rPr>
                <a:t>Amplía los grupos de Interés </a:t>
              </a:r>
            </a:p>
            <a:p>
              <a:pPr eaLnBrk="1" hangingPunct="1"/>
              <a:r>
                <a:rPr lang="en-US">
                  <a:solidFill>
                    <a:srgbClr val="2B96E4"/>
                  </a:solidFill>
                  <a:latin typeface="Calibri" charset="0"/>
                </a:rPr>
                <a:t>internos y externos</a:t>
              </a:r>
            </a:p>
            <a:p>
              <a:pPr eaLnBrk="1" hangingPunct="1"/>
              <a:endParaRPr lang="en-US">
                <a:solidFill>
                  <a:srgbClr val="2B96E4"/>
                </a:solidFill>
                <a:latin typeface="Calibri" charset="0"/>
              </a:endParaRPr>
            </a:p>
            <a:p>
              <a:pPr eaLnBrk="1" hangingPunct="1"/>
              <a:endParaRPr lang="en-US">
                <a:solidFill>
                  <a:srgbClr val="2B96E4"/>
                </a:solidFill>
                <a:latin typeface="Calibri" charset="0"/>
              </a:endParaRPr>
            </a:p>
            <a:p>
              <a:pPr eaLnBrk="1" hangingPunct="1">
                <a:buFont typeface="Arial" charset="0"/>
                <a:buChar char="•"/>
              </a:pPr>
              <a:r>
                <a:rPr lang="en-US">
                  <a:solidFill>
                    <a:srgbClr val="2B96E4"/>
                  </a:solidFill>
                  <a:latin typeface="Calibri" charset="0"/>
                </a:rPr>
                <a:t> Obliga a enfatizar la pertinencia  </a:t>
              </a:r>
            </a:p>
            <a:p>
              <a:pPr eaLnBrk="1" hangingPunct="1"/>
              <a:r>
                <a:rPr lang="en-US">
                  <a:solidFill>
                    <a:srgbClr val="2B96E4"/>
                  </a:solidFill>
                  <a:latin typeface="Calibri" charset="0"/>
                </a:rPr>
                <a:t>de la</a:t>
              </a:r>
              <a:r>
                <a:rPr lang="en-US" i="1">
                  <a:solidFill>
                    <a:srgbClr val="2B96E4"/>
                  </a:solidFill>
                  <a:latin typeface="Calibri" charset="0"/>
                </a:rPr>
                <a:t> </a:t>
              </a:r>
              <a:r>
                <a:rPr lang="en-US" b="1" i="1">
                  <a:solidFill>
                    <a:srgbClr val="2B96E4"/>
                  </a:solidFill>
                  <a:latin typeface="Calibri" charset="0"/>
                </a:rPr>
                <a:t>formación</a:t>
              </a:r>
              <a:r>
                <a:rPr lang="en-US" i="1">
                  <a:solidFill>
                    <a:srgbClr val="2B96E4"/>
                  </a:solidFill>
                  <a:latin typeface="Calibri" charset="0"/>
                </a:rPr>
                <a:t> </a:t>
              </a:r>
              <a:r>
                <a:rPr lang="en-US">
                  <a:solidFill>
                    <a:srgbClr val="2B96E4"/>
                  </a:solidFill>
                  <a:latin typeface="Calibri" charset="0"/>
                </a:rPr>
                <a:t>con:</a:t>
              </a:r>
            </a:p>
            <a:p>
              <a:pPr eaLnBrk="1" hangingPunct="1"/>
              <a:r>
                <a:rPr lang="en-US" i="1">
                  <a:solidFill>
                    <a:srgbClr val="2B96E4"/>
                  </a:solidFill>
                  <a:latin typeface="Calibri" charset="0"/>
                </a:rPr>
                <a:t>requerimientos del trabajo</a:t>
              </a:r>
            </a:p>
            <a:p>
              <a:pPr eaLnBrk="1" hangingPunct="1"/>
              <a:r>
                <a:rPr lang="en-US" i="1">
                  <a:solidFill>
                    <a:srgbClr val="2B96E4"/>
                  </a:solidFill>
                  <a:latin typeface="Calibri" charset="0"/>
                </a:rPr>
                <a:t>objetivos del desarrollo social y económico</a:t>
              </a:r>
            </a:p>
            <a:p>
              <a:pPr eaLnBrk="1" hangingPunct="1"/>
              <a:endParaRPr lang="en-US" i="1">
                <a:solidFill>
                  <a:srgbClr val="2B96E4"/>
                </a:solidFill>
                <a:latin typeface="Calibri" charset="0"/>
              </a:endParaRPr>
            </a:p>
            <a:p>
              <a:pPr eaLnBrk="1" hangingPunct="1"/>
              <a:endParaRPr lang="en-US" i="1">
                <a:solidFill>
                  <a:srgbClr val="2B96E4"/>
                </a:solidFill>
                <a:latin typeface="Calibri" charset="0"/>
              </a:endParaRPr>
            </a:p>
            <a:p>
              <a:pPr eaLnBrk="1" hangingPunct="1">
                <a:buFont typeface="Arial" charset="0"/>
                <a:buChar char="•"/>
              </a:pPr>
              <a:r>
                <a:rPr lang="en-US" i="1">
                  <a:solidFill>
                    <a:srgbClr val="2B96E4"/>
                  </a:solidFill>
                  <a:latin typeface="Calibri" charset="0"/>
                </a:rPr>
                <a:t> </a:t>
              </a:r>
              <a:r>
                <a:rPr lang="en-US">
                  <a:solidFill>
                    <a:srgbClr val="2B96E4"/>
                  </a:solidFill>
                  <a:latin typeface="Calibri" charset="0"/>
                </a:rPr>
                <a:t>Lo cual lleva a </a:t>
              </a:r>
              <a:r>
                <a:rPr lang="en-US" b="1">
                  <a:solidFill>
                    <a:srgbClr val="2B96E4"/>
                  </a:solidFill>
                  <a:latin typeface="Calibri" charset="0"/>
                </a:rPr>
                <a:t>incrementar exigencias </a:t>
              </a:r>
            </a:p>
            <a:p>
              <a:pPr eaLnBrk="1" hangingPunct="1"/>
              <a:r>
                <a:rPr lang="en-US" b="1">
                  <a:solidFill>
                    <a:srgbClr val="2B96E4"/>
                  </a:solidFill>
                  <a:latin typeface="Calibri" charset="0"/>
                </a:rPr>
                <a:t>de rendición de cuentas </a:t>
              </a:r>
              <a:r>
                <a:rPr lang="en-US">
                  <a:solidFill>
                    <a:srgbClr val="2B96E4"/>
                  </a:solidFill>
                  <a:latin typeface="Calibri" charset="0"/>
                </a:rPr>
                <a:t>sobre el valor </a:t>
              </a:r>
            </a:p>
            <a:p>
              <a:pPr eaLnBrk="1" hangingPunct="1"/>
              <a:r>
                <a:rPr lang="en-US">
                  <a:solidFill>
                    <a:srgbClr val="2B96E4"/>
                  </a:solidFill>
                  <a:latin typeface="Calibri" charset="0"/>
                </a:rPr>
                <a:t>y aporte de educación superior</a:t>
              </a:r>
            </a:p>
          </p:txBody>
        </p:sp>
      </p:grpSp>
      <p:grpSp>
        <p:nvGrpSpPr>
          <p:cNvPr id="10243" name="10 Grupo"/>
          <p:cNvGrpSpPr>
            <a:grpSpLocks/>
          </p:cNvGrpSpPr>
          <p:nvPr/>
        </p:nvGrpSpPr>
        <p:grpSpPr bwMode="auto">
          <a:xfrm>
            <a:off x="134938" y="0"/>
            <a:ext cx="9009062" cy="1225550"/>
            <a:chOff x="135001" y="1"/>
            <a:chExt cx="9008998" cy="1225296"/>
          </a:xfrm>
        </p:grpSpPr>
        <p:pic>
          <p:nvPicPr>
            <p:cNvPr id="10244" name="Picture 6" descr="bg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3163" y="1"/>
              <a:ext cx="1010836" cy="1225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5" name="Picture 7" descr="logo_UTE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001" y="128016"/>
              <a:ext cx="2022983" cy="464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0055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26 Grupo"/>
          <p:cNvGrpSpPr>
            <a:grpSpLocks/>
          </p:cNvGrpSpPr>
          <p:nvPr/>
        </p:nvGrpSpPr>
        <p:grpSpPr bwMode="auto">
          <a:xfrm>
            <a:off x="241300" y="1606550"/>
            <a:ext cx="8902700" cy="3954463"/>
            <a:chOff x="545376" y="2981325"/>
            <a:chExt cx="8541994" cy="3427819"/>
          </a:xfrm>
        </p:grpSpPr>
        <p:sp>
          <p:nvSpPr>
            <p:cNvPr id="5" name="TextBox 4"/>
            <p:cNvSpPr txBox="1"/>
            <p:nvPr/>
          </p:nvSpPr>
          <p:spPr>
            <a:xfrm>
              <a:off x="2848424" y="2981325"/>
              <a:ext cx="3561195" cy="34677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 b="1">
                  <a:solidFill>
                    <a:srgbClr val="FF0000"/>
                  </a:solidFill>
                  <a:latin typeface="Calibri" charset="0"/>
                </a:rPr>
                <a:t>NUEVA FORMA DE VINCULACIÓN</a:t>
              </a:r>
            </a:p>
          </p:txBody>
        </p:sp>
        <p:sp>
          <p:nvSpPr>
            <p:cNvPr id="3" name="Left Brace 2"/>
            <p:cNvSpPr/>
            <p:nvPr/>
          </p:nvSpPr>
          <p:spPr>
            <a:xfrm rot="5400000" flipH="1">
              <a:off x="4539992" y="-659637"/>
              <a:ext cx="200908" cy="8190140"/>
            </a:xfrm>
            <a:prstGeom prst="leftBrace">
              <a:avLst/>
            </a:prstGeom>
            <a:ln>
              <a:solidFill>
                <a:srgbClr val="2B96E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grpSp>
          <p:nvGrpSpPr>
            <p:cNvPr id="11272" name="Group 16"/>
            <p:cNvGrpSpPr>
              <a:grpSpLocks/>
            </p:cNvGrpSpPr>
            <p:nvPr/>
          </p:nvGrpSpPr>
          <p:grpSpPr bwMode="auto">
            <a:xfrm>
              <a:off x="1378614" y="3879850"/>
              <a:ext cx="344263" cy="368617"/>
              <a:chOff x="1947099" y="4254353"/>
              <a:chExt cx="344702" cy="369780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1947041" y="4277876"/>
                <a:ext cx="344678" cy="346486"/>
              </a:xfrm>
              <a:prstGeom prst="ellipse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/>
              </a:p>
            </p:txBody>
          </p:sp>
          <p:sp>
            <p:nvSpPr>
              <p:cNvPr id="11286" name="Rectangle 9"/>
              <p:cNvSpPr>
                <a:spLocks noChangeArrowheads="1"/>
              </p:cNvSpPr>
              <p:nvPr/>
            </p:nvSpPr>
            <p:spPr bwMode="auto">
              <a:xfrm>
                <a:off x="2000982" y="4254353"/>
                <a:ext cx="243649" cy="3478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b="1">
                    <a:solidFill>
                      <a:srgbClr val="2B96E4"/>
                    </a:solidFill>
                    <a:latin typeface="Calibri" charset="0"/>
                    <a:cs typeface="Calibri" charset="0"/>
                  </a:rPr>
                  <a:t>I</a:t>
                </a:r>
              </a:p>
            </p:txBody>
          </p:sp>
        </p:grpSp>
        <p:grpSp>
          <p:nvGrpSpPr>
            <p:cNvPr id="11273" name="Group 10"/>
            <p:cNvGrpSpPr>
              <a:grpSpLocks/>
            </p:cNvGrpSpPr>
            <p:nvPr/>
          </p:nvGrpSpPr>
          <p:grpSpPr bwMode="auto">
            <a:xfrm>
              <a:off x="4236300" y="3887784"/>
              <a:ext cx="345787" cy="366183"/>
              <a:chOff x="6358108" y="3396941"/>
              <a:chExt cx="346229" cy="365634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6357850" y="3416555"/>
                <a:ext cx="346203" cy="346252"/>
              </a:xfrm>
              <a:prstGeom prst="ellipse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srgbClr val="146891"/>
                  </a:solidFill>
                </a:endParaRPr>
              </a:p>
            </p:txBody>
          </p:sp>
          <p:sp>
            <p:nvSpPr>
              <p:cNvPr id="11284" name="Rectangle 12"/>
              <p:cNvSpPr>
                <a:spLocks noChangeArrowheads="1"/>
              </p:cNvSpPr>
              <p:nvPr/>
            </p:nvSpPr>
            <p:spPr bwMode="auto">
              <a:xfrm>
                <a:off x="6382846" y="3396941"/>
                <a:ext cx="309874" cy="346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b="1">
                    <a:solidFill>
                      <a:srgbClr val="2B96E4"/>
                    </a:solidFill>
                    <a:latin typeface="Calibri" charset="0"/>
                    <a:cs typeface="Calibri" charset="0"/>
                  </a:rPr>
                  <a:t>II</a:t>
                </a:r>
              </a:p>
            </p:txBody>
          </p:sp>
        </p:grpSp>
        <p:grpSp>
          <p:nvGrpSpPr>
            <p:cNvPr id="11274" name="Group 13"/>
            <p:cNvGrpSpPr>
              <a:grpSpLocks/>
            </p:cNvGrpSpPr>
            <p:nvPr/>
          </p:nvGrpSpPr>
          <p:grpSpPr bwMode="auto">
            <a:xfrm>
              <a:off x="7218358" y="3886200"/>
              <a:ext cx="375620" cy="363643"/>
              <a:chOff x="6358656" y="3396941"/>
              <a:chExt cx="375011" cy="364662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6358726" y="3416849"/>
                <a:ext cx="345201" cy="344985"/>
              </a:xfrm>
              <a:prstGeom prst="ellipse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srgbClr val="146891"/>
                  </a:solidFill>
                </a:endParaRPr>
              </a:p>
            </p:txBody>
          </p:sp>
          <p:sp>
            <p:nvSpPr>
              <p:cNvPr id="11282" name="Rectangle 15"/>
              <p:cNvSpPr>
                <a:spLocks noChangeArrowheads="1"/>
              </p:cNvSpPr>
              <p:nvPr/>
            </p:nvSpPr>
            <p:spPr bwMode="auto">
              <a:xfrm>
                <a:off x="6358656" y="3396941"/>
                <a:ext cx="375011" cy="3477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b="1">
                    <a:solidFill>
                      <a:srgbClr val="2B96E4"/>
                    </a:solidFill>
                    <a:latin typeface="Calibri" charset="0"/>
                    <a:cs typeface="Calibri" charset="0"/>
                  </a:rPr>
                  <a:t>III</a:t>
                </a: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626105" y="4365663"/>
              <a:ext cx="1832385" cy="6137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>
                  <a:solidFill>
                    <a:srgbClr val="4A452A"/>
                  </a:solidFill>
                  <a:latin typeface="Calibri" charset="0"/>
                </a:rPr>
                <a:t>Tipo de relación </a:t>
              </a:r>
            </a:p>
            <a:p>
              <a:pPr algn="ctr" eaLnBrk="1" hangingPunct="1"/>
              <a:r>
                <a:rPr lang="en-US" sz="2000">
                  <a:solidFill>
                    <a:srgbClr val="4A452A"/>
                  </a:solidFill>
                  <a:latin typeface="Calibri" charset="0"/>
                </a:rPr>
                <a:t>con el medio</a:t>
              </a:r>
            </a:p>
          </p:txBody>
        </p:sp>
        <p:sp>
          <p:nvSpPr>
            <p:cNvPr id="11276" name="TextBox 18"/>
            <p:cNvSpPr txBox="1">
              <a:spLocks noChangeArrowheads="1"/>
            </p:cNvSpPr>
            <p:nvPr/>
          </p:nvSpPr>
          <p:spPr bwMode="auto">
            <a:xfrm>
              <a:off x="561396" y="5262164"/>
              <a:ext cx="2228740" cy="1146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endParaRPr lang="en-US" sz="2000">
                <a:solidFill>
                  <a:srgbClr val="2B96E4"/>
                </a:solidFill>
                <a:latin typeface="Calibri" charset="0"/>
              </a:endParaRPr>
            </a:p>
            <a:p>
              <a:pPr algn="ctr" eaLnBrk="1" hangingPunct="1"/>
              <a:r>
                <a:rPr lang="en-US" sz="2000">
                  <a:solidFill>
                    <a:srgbClr val="2B96E4"/>
                  </a:solidFill>
                  <a:latin typeface="Calibri" charset="0"/>
                </a:rPr>
                <a:t>TRANSVERSALIDAD</a:t>
              </a:r>
            </a:p>
            <a:p>
              <a:pPr algn="ctr" eaLnBrk="1" hangingPunct="1"/>
              <a:r>
                <a:rPr lang="en-US" sz="2000">
                  <a:solidFill>
                    <a:srgbClr val="2B96E4"/>
                  </a:solidFill>
                  <a:latin typeface="Calibri" charset="0"/>
                </a:rPr>
                <a:t>Y </a:t>
              </a:r>
            </a:p>
            <a:p>
              <a:pPr algn="ctr" eaLnBrk="1" hangingPunct="1"/>
              <a:r>
                <a:rPr lang="en-US" sz="2000">
                  <a:solidFill>
                    <a:srgbClr val="2B96E4"/>
                  </a:solidFill>
                  <a:latin typeface="Calibri" charset="0"/>
                </a:rPr>
                <a:t>BIDIRECCIONALIDAD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848424" y="4382176"/>
              <a:ext cx="2583313" cy="87931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>
                  <a:solidFill>
                    <a:srgbClr val="4A452A"/>
                  </a:solidFill>
                  <a:latin typeface="Calibri" charset="0"/>
                </a:rPr>
                <a:t>Representación </a:t>
              </a:r>
            </a:p>
            <a:p>
              <a:pPr algn="ctr" eaLnBrk="1" hangingPunct="1"/>
              <a:r>
                <a:rPr lang="en-US" sz="2000">
                  <a:solidFill>
                    <a:srgbClr val="4A452A"/>
                  </a:solidFill>
                  <a:latin typeface="Calibri" charset="0"/>
                </a:rPr>
                <a:t>de grupo de interés</a:t>
              </a:r>
            </a:p>
            <a:p>
              <a:pPr algn="ctr" eaLnBrk="1" hangingPunct="1"/>
              <a:r>
                <a:rPr lang="en-US" sz="2000">
                  <a:solidFill>
                    <a:srgbClr val="4A452A"/>
                  </a:solidFill>
                  <a:latin typeface="Calibri" charset="0"/>
                </a:rPr>
                <a:t>más amplios y diversos  </a:t>
              </a:r>
            </a:p>
          </p:txBody>
        </p:sp>
        <p:sp>
          <p:nvSpPr>
            <p:cNvPr id="11278" name="TextBox 20"/>
            <p:cNvSpPr txBox="1">
              <a:spLocks noChangeArrowheads="1"/>
            </p:cNvSpPr>
            <p:nvPr/>
          </p:nvSpPr>
          <p:spPr bwMode="auto">
            <a:xfrm>
              <a:off x="2939319" y="5262164"/>
              <a:ext cx="2593962" cy="1146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endParaRPr lang="en-US" sz="2000">
                <a:solidFill>
                  <a:srgbClr val="2B96E4"/>
                </a:solidFill>
                <a:latin typeface="Calibri" charset="0"/>
              </a:endParaRPr>
            </a:p>
            <a:p>
              <a:pPr algn="ctr" eaLnBrk="1" hangingPunct="1"/>
              <a:r>
                <a:rPr lang="en-US" sz="2000">
                  <a:solidFill>
                    <a:srgbClr val="2B96E4"/>
                  </a:solidFill>
                  <a:latin typeface="Calibri" charset="0"/>
                </a:rPr>
                <a:t>INCORPORADOS COMO </a:t>
              </a:r>
            </a:p>
            <a:p>
              <a:pPr algn="ctr" eaLnBrk="1" hangingPunct="1"/>
              <a:r>
                <a:rPr lang="en-US" sz="2000">
                  <a:solidFill>
                    <a:srgbClr val="2B96E4"/>
                  </a:solidFill>
                  <a:latin typeface="Calibri" charset="0"/>
                </a:rPr>
                <a:t>SOCIOS Y ALIADOS</a:t>
              </a:r>
            </a:p>
            <a:p>
              <a:pPr algn="ctr" eaLnBrk="1" hangingPunct="1"/>
              <a:r>
                <a:rPr lang="en-US" sz="2000">
                  <a:solidFill>
                    <a:srgbClr val="2B96E4"/>
                  </a:solidFill>
                  <a:latin typeface="Calibri" charset="0"/>
                </a:rPr>
                <a:t>ESTRATÉGICOS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498758" y="4373919"/>
              <a:ext cx="3588612" cy="141323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>
                  <a:solidFill>
                    <a:srgbClr val="4A452A"/>
                  </a:solidFill>
                  <a:latin typeface="Calibri" charset="0"/>
                </a:rPr>
                <a:t>En espacios compartidos,</a:t>
              </a:r>
            </a:p>
            <a:p>
              <a:pPr algn="ctr" eaLnBrk="1" hangingPunct="1"/>
              <a:r>
                <a:rPr lang="en-US" sz="2000">
                  <a:solidFill>
                    <a:srgbClr val="4A452A"/>
                  </a:solidFill>
                  <a:latin typeface="Calibri" charset="0"/>
                </a:rPr>
                <a:t>en procesos de construcción,</a:t>
              </a:r>
            </a:p>
            <a:p>
              <a:pPr algn="ctr" eaLnBrk="1" hangingPunct="1"/>
              <a:r>
                <a:rPr lang="en-US" sz="2000">
                  <a:solidFill>
                    <a:srgbClr val="4A452A"/>
                  </a:solidFill>
                  <a:latin typeface="Calibri" charset="0"/>
                </a:rPr>
                <a:t>transmisión y aplicación de </a:t>
              </a:r>
            </a:p>
            <a:p>
              <a:pPr algn="ctr" eaLnBrk="1" hangingPunct="1"/>
              <a:r>
                <a:rPr lang="en-US" sz="2000">
                  <a:solidFill>
                    <a:srgbClr val="4A452A"/>
                  </a:solidFill>
                  <a:latin typeface="Calibri" charset="0"/>
                </a:rPr>
                <a:t>conocimientos en sus definiciones</a:t>
              </a:r>
            </a:p>
            <a:p>
              <a:pPr algn="ctr" eaLnBrk="1" hangingPunct="1"/>
              <a:r>
                <a:rPr lang="en-US" sz="2000">
                  <a:solidFill>
                    <a:srgbClr val="4A452A"/>
                  </a:solidFill>
                  <a:latin typeface="Calibri" charset="0"/>
                </a:rPr>
                <a:t>políticas y funcionamiento</a:t>
              </a:r>
            </a:p>
          </p:txBody>
        </p:sp>
        <p:sp>
          <p:nvSpPr>
            <p:cNvPr id="11280" name="TextBox 22"/>
            <p:cNvSpPr txBox="1">
              <a:spLocks noChangeArrowheads="1"/>
            </p:cNvSpPr>
            <p:nvPr/>
          </p:nvSpPr>
          <p:spPr bwMode="auto">
            <a:xfrm>
              <a:off x="5761818" y="5787388"/>
              <a:ext cx="3224241" cy="61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endParaRPr lang="en-US" sz="2000">
                <a:solidFill>
                  <a:srgbClr val="2B96E4"/>
                </a:solidFill>
                <a:latin typeface="Calibri" charset="0"/>
              </a:endParaRPr>
            </a:p>
            <a:p>
              <a:pPr algn="ctr" eaLnBrk="1" hangingPunct="1"/>
              <a:r>
                <a:rPr lang="en-US" sz="2000">
                  <a:solidFill>
                    <a:srgbClr val="2B96E4"/>
                  </a:solidFill>
                  <a:latin typeface="Calibri" charset="0"/>
                </a:rPr>
                <a:t>LÓGICA DE FUNCIONAMIENTO</a:t>
              </a:r>
            </a:p>
          </p:txBody>
        </p:sp>
      </p:grpSp>
      <p:grpSp>
        <p:nvGrpSpPr>
          <p:cNvPr id="11267" name="22 Grupo"/>
          <p:cNvGrpSpPr>
            <a:grpSpLocks/>
          </p:cNvGrpSpPr>
          <p:nvPr/>
        </p:nvGrpSpPr>
        <p:grpSpPr bwMode="auto">
          <a:xfrm>
            <a:off x="134938" y="0"/>
            <a:ext cx="9009062" cy="1225550"/>
            <a:chOff x="135001" y="1"/>
            <a:chExt cx="9008998" cy="1225296"/>
          </a:xfrm>
        </p:grpSpPr>
        <p:pic>
          <p:nvPicPr>
            <p:cNvPr id="11268" name="Picture 6" descr="bg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3163" y="1"/>
              <a:ext cx="1010836" cy="1225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9" name="Picture 7" descr="logo_UTE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001" y="128016"/>
              <a:ext cx="2022983" cy="464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1675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3452813" y="3368675"/>
            <a:ext cx="1644650" cy="1646238"/>
          </a:xfrm>
          <a:prstGeom prst="ellipse">
            <a:avLst/>
          </a:prstGeom>
          <a:noFill/>
          <a:ln w="12700" cmpd="sng">
            <a:solidFill>
              <a:schemeClr val="tx1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12291" name="17 Grupo"/>
          <p:cNvGrpSpPr>
            <a:grpSpLocks/>
          </p:cNvGrpSpPr>
          <p:nvPr/>
        </p:nvGrpSpPr>
        <p:grpSpPr bwMode="auto">
          <a:xfrm>
            <a:off x="-1341438" y="2389188"/>
            <a:ext cx="10345738" cy="3582987"/>
            <a:chOff x="-1341438" y="2836863"/>
            <a:chExt cx="9901238" cy="2681287"/>
          </a:xfrm>
        </p:grpSpPr>
        <p:sp>
          <p:nvSpPr>
            <p:cNvPr id="15" name="Oval 14"/>
            <p:cNvSpPr/>
            <p:nvPr/>
          </p:nvSpPr>
          <p:spPr>
            <a:xfrm>
              <a:off x="3246830" y="3371457"/>
              <a:ext cx="1973562" cy="1646550"/>
            </a:xfrm>
            <a:prstGeom prst="ellipse">
              <a:avLst/>
            </a:prstGeom>
            <a:solidFill>
              <a:srgbClr val="2B96E4"/>
            </a:solidFill>
            <a:ln w="12700" cmpd="sng">
              <a:noFill/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298" name="TextBox 18"/>
            <p:cNvSpPr txBox="1">
              <a:spLocks noChangeArrowheads="1"/>
            </p:cNvSpPr>
            <p:nvPr/>
          </p:nvSpPr>
          <p:spPr bwMode="auto">
            <a:xfrm>
              <a:off x="3449638" y="3922713"/>
              <a:ext cx="1649412" cy="69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300" b="1">
                  <a:solidFill>
                    <a:schemeClr val="bg1"/>
                  </a:solidFill>
                  <a:latin typeface="Calibri" charset="0"/>
                </a:rPr>
                <a:t>ENTORNO NATURAL</a:t>
              </a:r>
            </a:p>
            <a:p>
              <a:pPr algn="ctr" eaLnBrk="1" hangingPunct="1"/>
              <a:r>
                <a:rPr lang="en-US" sz="1300" b="1">
                  <a:solidFill>
                    <a:schemeClr val="bg1"/>
                  </a:solidFill>
                  <a:latin typeface="Calibri" charset="0"/>
                </a:rPr>
                <a:t>SOCIAL PRODUCTIVO</a:t>
              </a:r>
            </a:p>
            <a:p>
              <a:pPr algn="ctr" eaLnBrk="1" hangingPunct="1"/>
              <a:r>
                <a:rPr lang="en-US" sz="1300" b="1">
                  <a:solidFill>
                    <a:schemeClr val="bg1"/>
                  </a:solidFill>
                  <a:latin typeface="Calibri" charset="0"/>
                </a:rPr>
                <a:t>EXTERNO</a:t>
              </a:r>
            </a:p>
          </p:txBody>
        </p:sp>
        <p:sp>
          <p:nvSpPr>
            <p:cNvPr id="12299" name="TextBox 20"/>
            <p:cNvSpPr txBox="1">
              <a:spLocks noChangeArrowheads="1"/>
            </p:cNvSpPr>
            <p:nvPr/>
          </p:nvSpPr>
          <p:spPr bwMode="auto">
            <a:xfrm>
              <a:off x="987425" y="2836863"/>
              <a:ext cx="2243138" cy="1570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en-US" sz="1600" b="1">
                  <a:solidFill>
                    <a:srgbClr val="2B96E4"/>
                  </a:solidFill>
                  <a:latin typeface="Calibri" charset="0"/>
                </a:rPr>
                <a:t>Actores medio externo:</a:t>
              </a:r>
            </a:p>
            <a:p>
              <a:pPr algn="r" eaLnBrk="1" hangingPunct="1"/>
              <a:r>
                <a:rPr lang="en-US" sz="1600">
                  <a:solidFill>
                    <a:srgbClr val="2B96E4"/>
                  </a:solidFill>
                  <a:latin typeface="Calibri" charset="0"/>
                </a:rPr>
                <a:t>Valiosa información</a:t>
              </a:r>
            </a:p>
            <a:p>
              <a:pPr algn="r" eaLnBrk="1" hangingPunct="1"/>
              <a:r>
                <a:rPr lang="en-US" sz="1600">
                  <a:solidFill>
                    <a:srgbClr val="2B96E4"/>
                  </a:solidFill>
                  <a:latin typeface="Calibri" charset="0"/>
                </a:rPr>
                <a:t>Conocimiento</a:t>
              </a:r>
            </a:p>
            <a:p>
              <a:pPr algn="r" eaLnBrk="1" hangingPunct="1"/>
              <a:r>
                <a:rPr lang="en-US" sz="1600">
                  <a:solidFill>
                    <a:srgbClr val="2B96E4"/>
                  </a:solidFill>
                  <a:latin typeface="Calibri" charset="0"/>
                </a:rPr>
                <a:t>Experiencia </a:t>
              </a:r>
            </a:p>
            <a:p>
              <a:pPr algn="r" eaLnBrk="1" hangingPunct="1"/>
              <a:r>
                <a:rPr lang="en-US" sz="1600">
                  <a:solidFill>
                    <a:srgbClr val="2B96E4"/>
                  </a:solidFill>
                  <a:latin typeface="Calibri" charset="0"/>
                </a:rPr>
                <a:t>Sapiencia </a:t>
              </a:r>
            </a:p>
            <a:p>
              <a:pPr algn="r" eaLnBrk="1" hangingPunct="1"/>
              <a:endParaRPr lang="en-US" sz="1600" b="1">
                <a:solidFill>
                  <a:srgbClr val="2B96E4"/>
                </a:solidFill>
                <a:latin typeface="Calibri" charset="0"/>
              </a:endParaRPr>
            </a:p>
          </p:txBody>
        </p:sp>
        <p:sp>
          <p:nvSpPr>
            <p:cNvPr id="12300" name="Rectangle 22"/>
            <p:cNvSpPr>
              <a:spLocks noChangeArrowheads="1"/>
            </p:cNvSpPr>
            <p:nvPr/>
          </p:nvSpPr>
          <p:spPr bwMode="auto">
            <a:xfrm>
              <a:off x="-1341438" y="4194175"/>
              <a:ext cx="4572001" cy="132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latin typeface="Calibri" charset="0"/>
                  <a:cs typeface="Calibri" charset="0"/>
                </a:rPr>
                <a:t>S</a:t>
              </a:r>
              <a:r>
                <a:rPr lang="es-CL" sz="1600">
                  <a:latin typeface="Calibri" charset="0"/>
                  <a:cs typeface="Calibri" charset="0"/>
                </a:rPr>
                <a:t>ubutilizados</a:t>
              </a:r>
            </a:p>
            <a:p>
              <a:pPr algn="r"/>
              <a:r>
                <a:rPr lang="es-CL" sz="1600">
                  <a:latin typeface="Calibri" charset="0"/>
                  <a:cs typeface="Calibri" charset="0"/>
                </a:rPr>
                <a:t> minusvalorados</a:t>
              </a:r>
            </a:p>
            <a:p>
              <a:pPr algn="r"/>
              <a:r>
                <a:rPr lang="es-CL" sz="1600">
                  <a:latin typeface="Calibri" charset="0"/>
                  <a:cs typeface="Calibri" charset="0"/>
                </a:rPr>
                <a:t> ignorados</a:t>
              </a:r>
            </a:p>
            <a:p>
              <a:pPr algn="r"/>
              <a:r>
                <a:rPr lang="en-US" sz="1600" b="1">
                  <a:latin typeface="Calibri" charset="0"/>
                  <a:cs typeface="Calibri" charset="0"/>
                </a:rPr>
                <a:t>P</a:t>
              </a:r>
              <a:r>
                <a:rPr lang="es-CL" sz="1600" b="1">
                  <a:latin typeface="Calibri" charset="0"/>
                  <a:cs typeface="Calibri" charset="0"/>
                </a:rPr>
                <a:t>or la academia y </a:t>
              </a:r>
            </a:p>
            <a:p>
              <a:pPr algn="r"/>
              <a:r>
                <a:rPr lang="es-CL" sz="1600" b="1">
                  <a:latin typeface="Calibri" charset="0"/>
                  <a:cs typeface="Calibri" charset="0"/>
                </a:rPr>
                <a:t>sociedad externa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5273568" y="3763493"/>
              <a:ext cx="1608932" cy="37065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</a:rPr>
                <a:t>Torre de </a:t>
              </a:r>
              <a:r>
                <a:rPr lang="en-US" b="1" i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</a:rPr>
                <a:t>marfil</a:t>
              </a:r>
              <a:endParaRPr lang="en-US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 flipH="1">
              <a:off x="5346494" y="4157905"/>
              <a:ext cx="3059858" cy="0"/>
            </a:xfrm>
            <a:prstGeom prst="line">
              <a:avLst/>
            </a:prstGeom>
            <a:ln w="19050" cmpd="sng">
              <a:solidFill>
                <a:srgbClr val="2B96E4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220392" y="4172161"/>
              <a:ext cx="3339408" cy="3373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 b="1">
                  <a:solidFill>
                    <a:srgbClr val="404040"/>
                  </a:solidFill>
                  <a:latin typeface="Calibri" charset="0"/>
                </a:rPr>
                <a:t>LIMITA – EMPOBRECE - DESLEGITIMA</a:t>
              </a:r>
            </a:p>
          </p:txBody>
        </p:sp>
      </p:grpSp>
      <p:grpSp>
        <p:nvGrpSpPr>
          <p:cNvPr id="12292" name="12 Grupo"/>
          <p:cNvGrpSpPr>
            <a:grpSpLocks/>
          </p:cNvGrpSpPr>
          <p:nvPr/>
        </p:nvGrpSpPr>
        <p:grpSpPr bwMode="auto">
          <a:xfrm>
            <a:off x="134938" y="0"/>
            <a:ext cx="9009062" cy="1225550"/>
            <a:chOff x="135001" y="1"/>
            <a:chExt cx="9008998" cy="1225296"/>
          </a:xfrm>
        </p:grpSpPr>
        <p:pic>
          <p:nvPicPr>
            <p:cNvPr id="12295" name="Picture 6" descr="bg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3163" y="1"/>
              <a:ext cx="1010836" cy="1225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6" name="Picture 7" descr="logo_UTE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001" y="128016"/>
              <a:ext cx="2022983" cy="464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3" name="TextBox 3"/>
          <p:cNvSpPr txBox="1">
            <a:spLocks noChangeArrowheads="1"/>
          </p:cNvSpPr>
          <p:nvPr/>
        </p:nvSpPr>
        <p:spPr bwMode="auto">
          <a:xfrm>
            <a:off x="0" y="809625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2060"/>
                </a:solidFill>
                <a:latin typeface="Calibri" charset="0"/>
              </a:rPr>
              <a:t>2.2 El cambio de enfoque: </a:t>
            </a:r>
          </a:p>
          <a:p>
            <a:pPr eaLnBrk="1" hangingPunct="1"/>
            <a:r>
              <a:rPr lang="en-US" sz="2400" b="1">
                <a:solidFill>
                  <a:srgbClr val="002060"/>
                </a:solidFill>
                <a:latin typeface="Calibri" charset="0"/>
              </a:rPr>
              <a:t>la construcción compartida de conocimiento</a:t>
            </a:r>
          </a:p>
        </p:txBody>
      </p:sp>
      <p:sp>
        <p:nvSpPr>
          <p:cNvPr id="12294" name="Rectangle 4"/>
          <p:cNvSpPr>
            <a:spLocks noChangeArrowheads="1"/>
          </p:cNvSpPr>
          <p:nvPr/>
        </p:nvSpPr>
        <p:spPr bwMode="auto">
          <a:xfrm>
            <a:off x="2157413" y="6018213"/>
            <a:ext cx="5913437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700">
                <a:latin typeface="Calibri" charset="0"/>
                <a:cs typeface="Calibri" charset="0"/>
              </a:rPr>
              <a:t>Es necesario generar espacios, condiciones e interrelaciones para generación y transmisión de conocimiento</a:t>
            </a:r>
            <a:endParaRPr lang="es-CL" sz="1700"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84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16 Grupo"/>
          <p:cNvGrpSpPr>
            <a:grpSpLocks/>
          </p:cNvGrpSpPr>
          <p:nvPr/>
        </p:nvGrpSpPr>
        <p:grpSpPr bwMode="auto">
          <a:xfrm>
            <a:off x="28575" y="1790700"/>
            <a:ext cx="9004300" cy="2308225"/>
            <a:chOff x="28575" y="3277078"/>
            <a:chExt cx="8316994" cy="1684661"/>
          </a:xfrm>
        </p:grpSpPr>
        <p:sp>
          <p:nvSpPr>
            <p:cNvPr id="13319" name="Rectangle 12"/>
            <p:cNvSpPr>
              <a:spLocks noChangeArrowheads="1"/>
            </p:cNvSpPr>
            <p:nvPr/>
          </p:nvSpPr>
          <p:spPr bwMode="auto">
            <a:xfrm>
              <a:off x="1293813" y="3616325"/>
              <a:ext cx="2157412" cy="269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b="1" i="1">
                  <a:solidFill>
                    <a:srgbClr val="2B96E4"/>
                  </a:solidFill>
                  <a:latin typeface="Calibri" charset="0"/>
                </a:rPr>
                <a:t>Cambio de enfoque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H="1">
              <a:off x="842386" y="4010497"/>
              <a:ext cx="3061686" cy="0"/>
            </a:xfrm>
            <a:prstGeom prst="line">
              <a:avLst/>
            </a:prstGeom>
            <a:ln w="19050" cmpd="sng">
              <a:solidFill>
                <a:srgbClr val="2B96E4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063901" y="3277078"/>
              <a:ext cx="4281668" cy="168466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latin typeface="Calibri" charset="0"/>
                </a:rPr>
                <a:t>- CONOCIMIENTO EN ESPACIOS COMPARTIDOS</a:t>
              </a:r>
            </a:p>
            <a:p>
              <a:pPr eaLnBrk="1" hangingPunct="1"/>
              <a:endParaRPr lang="en-US" b="1">
                <a:latin typeface="Calibri" charset="0"/>
              </a:endParaRPr>
            </a:p>
            <a:p>
              <a:pPr eaLnBrk="1" hangingPunct="1"/>
              <a:r>
                <a:rPr lang="en-US" b="1">
                  <a:latin typeface="Calibri" charset="0"/>
                </a:rPr>
                <a:t>- FORMA HORIZONTAL E INTERACTIVA</a:t>
              </a:r>
            </a:p>
            <a:p>
              <a:pPr eaLnBrk="1" hangingPunct="1"/>
              <a:endParaRPr lang="en-US" b="1">
                <a:latin typeface="Calibri" charset="0"/>
              </a:endParaRPr>
            </a:p>
            <a:p>
              <a:pPr eaLnBrk="1" hangingPunct="1"/>
              <a:r>
                <a:rPr lang="en-US" b="1">
                  <a:latin typeface="Calibri" charset="0"/>
                </a:rPr>
                <a:t>- BIDIRECCIONALIDAD </a:t>
              </a:r>
            </a:p>
            <a:p>
              <a:pPr eaLnBrk="1" hangingPunct="1"/>
              <a:endParaRPr lang="en-US" b="1">
                <a:latin typeface="Calibri" charset="0"/>
              </a:endParaRPr>
            </a:p>
            <a:p>
              <a:pPr eaLnBrk="1" hangingPunct="1"/>
              <a:r>
                <a:rPr lang="en-US" b="1">
                  <a:latin typeface="Calibri" charset="0"/>
                </a:rPr>
                <a:t>- CON OPORTUNIDADES DE:</a:t>
              </a:r>
            </a:p>
            <a:p>
              <a:pPr eaLnBrk="1" hangingPunct="1"/>
              <a:r>
                <a:rPr lang="en-US" b="1">
                  <a:latin typeface="Calibri" charset="0"/>
                </a:rPr>
                <a:t>DESARROLLO – DEMANDAS – DIALOGO</a:t>
              </a:r>
            </a:p>
          </p:txBody>
        </p:sp>
        <p:sp>
          <p:nvSpPr>
            <p:cNvPr id="13322" name="Rectangle 15"/>
            <p:cNvSpPr>
              <a:spLocks noChangeArrowheads="1"/>
            </p:cNvSpPr>
            <p:nvPr/>
          </p:nvSpPr>
          <p:spPr bwMode="auto">
            <a:xfrm>
              <a:off x="28575" y="3992563"/>
              <a:ext cx="4572000" cy="471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2B96E4"/>
                  </a:solidFill>
                  <a:latin typeface="Calibri" charset="0"/>
                  <a:cs typeface="Calibri" charset="0"/>
                </a:rPr>
                <a:t>Conocimiento relacional </a:t>
              </a:r>
            </a:p>
            <a:p>
              <a:pPr algn="ctr"/>
              <a:r>
                <a:rPr lang="en-US" b="1">
                  <a:solidFill>
                    <a:srgbClr val="2B96E4"/>
                  </a:solidFill>
                  <a:latin typeface="Calibri" charset="0"/>
                  <a:cs typeface="Calibri" charset="0"/>
                </a:rPr>
                <a:t>Educación superior interactiva</a:t>
              </a:r>
              <a:endParaRPr lang="en-US" b="1">
                <a:solidFill>
                  <a:srgbClr val="2B96E4"/>
                </a:solidFill>
                <a:latin typeface="Calibri" charset="0"/>
              </a:endParaRPr>
            </a:p>
          </p:txBody>
        </p:sp>
      </p:grpSp>
      <p:grpSp>
        <p:nvGrpSpPr>
          <p:cNvPr id="13315" name="8 Grupo"/>
          <p:cNvGrpSpPr>
            <a:grpSpLocks/>
          </p:cNvGrpSpPr>
          <p:nvPr/>
        </p:nvGrpSpPr>
        <p:grpSpPr bwMode="auto">
          <a:xfrm>
            <a:off x="134938" y="0"/>
            <a:ext cx="9009062" cy="1225550"/>
            <a:chOff x="135001" y="1"/>
            <a:chExt cx="9008998" cy="1225296"/>
          </a:xfrm>
        </p:grpSpPr>
        <p:pic>
          <p:nvPicPr>
            <p:cNvPr id="13317" name="Picture 6" descr="bg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3163" y="1"/>
              <a:ext cx="1010836" cy="1225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8" name="Picture 7" descr="logo_UTE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001" y="128016"/>
              <a:ext cx="2022983" cy="464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16" name="TextBox 19"/>
          <p:cNvSpPr txBox="1">
            <a:spLocks noChangeArrowheads="1"/>
          </p:cNvSpPr>
          <p:nvPr/>
        </p:nvSpPr>
        <p:spPr bwMode="auto">
          <a:xfrm>
            <a:off x="2573338" y="5165725"/>
            <a:ext cx="6227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2B96E4"/>
                </a:solidFill>
                <a:latin typeface="Calibri" charset="0"/>
              </a:rPr>
              <a:t>Acercamiento a realidad: </a:t>
            </a:r>
            <a:r>
              <a:rPr lang="en-US" b="1" i="1">
                <a:solidFill>
                  <a:srgbClr val="2B96E4"/>
                </a:solidFill>
                <a:latin typeface="Calibri" charset="0"/>
              </a:rPr>
              <a:t>Potencia desarrollo de conocimiento</a:t>
            </a:r>
          </a:p>
        </p:txBody>
      </p:sp>
    </p:spTree>
    <p:extLst>
      <p:ext uri="{BB962C8B-B14F-4D97-AF65-F5344CB8AC3E}">
        <p14:creationId xmlns:p14="http://schemas.microsoft.com/office/powerpoint/2010/main" val="166069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18 Grupo"/>
          <p:cNvGrpSpPr>
            <a:grpSpLocks/>
          </p:cNvGrpSpPr>
          <p:nvPr/>
        </p:nvGrpSpPr>
        <p:grpSpPr bwMode="auto">
          <a:xfrm>
            <a:off x="-1933575" y="1931988"/>
            <a:ext cx="10788650" cy="4692650"/>
            <a:chOff x="-1933575" y="2741613"/>
            <a:chExt cx="10280650" cy="2889250"/>
          </a:xfrm>
        </p:grpSpPr>
        <p:sp>
          <p:nvSpPr>
            <p:cNvPr id="14343" name="Rectangle 24"/>
            <p:cNvSpPr>
              <a:spLocks noChangeArrowheads="1"/>
            </p:cNvSpPr>
            <p:nvPr/>
          </p:nvSpPr>
          <p:spPr bwMode="auto">
            <a:xfrm>
              <a:off x="-1933575" y="2743200"/>
              <a:ext cx="4572000" cy="739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en-US">
                  <a:solidFill>
                    <a:srgbClr val="2B96E4"/>
                  </a:solidFill>
                  <a:latin typeface="Calibri" charset="0"/>
                  <a:cs typeface="Calibri" charset="0"/>
                </a:rPr>
                <a:t>Crear más y mejores </a:t>
              </a:r>
            </a:p>
            <a:p>
              <a:pPr algn="r"/>
              <a:r>
                <a:rPr lang="en-US">
                  <a:solidFill>
                    <a:srgbClr val="2B96E4"/>
                  </a:solidFill>
                  <a:latin typeface="Calibri" charset="0"/>
                  <a:cs typeface="Calibri" charset="0"/>
                </a:rPr>
                <a:t>espacios institucionales </a:t>
              </a:r>
            </a:p>
            <a:p>
              <a:pPr algn="r"/>
              <a:r>
                <a:rPr lang="en-US">
                  <a:solidFill>
                    <a:srgbClr val="2B96E4"/>
                  </a:solidFill>
                  <a:latin typeface="Calibri" charset="0"/>
                  <a:cs typeface="Calibri" charset="0"/>
                </a:rPr>
                <a:t>de </a:t>
              </a:r>
              <a:r>
                <a:rPr lang="en-US" b="1">
                  <a:solidFill>
                    <a:srgbClr val="2B96E4"/>
                  </a:solidFill>
                  <a:latin typeface="Calibri" charset="0"/>
                  <a:cs typeface="Calibri" charset="0"/>
                </a:rPr>
                <a:t>interacción, dialogo</a:t>
              </a:r>
            </a:p>
            <a:p>
              <a:pPr algn="r"/>
              <a:r>
                <a:rPr lang="en-US" b="1">
                  <a:solidFill>
                    <a:srgbClr val="2B96E4"/>
                  </a:solidFill>
                  <a:latin typeface="Calibri" charset="0"/>
                  <a:cs typeface="Calibri" charset="0"/>
                </a:rPr>
                <a:t>y encuentro</a:t>
              </a:r>
              <a:endParaRPr lang="es-CL" b="1">
                <a:solidFill>
                  <a:srgbClr val="2B96E4"/>
                </a:solidFill>
                <a:latin typeface="Calibri" charset="0"/>
                <a:cs typeface="Calibri" charset="0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2757464" y="2819807"/>
              <a:ext cx="0" cy="1364477"/>
            </a:xfrm>
            <a:prstGeom prst="line">
              <a:avLst/>
            </a:prstGeom>
            <a:ln w="19050" cmpd="sng"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345" name="Rectangle 31"/>
            <p:cNvSpPr>
              <a:spLocks noChangeArrowheads="1"/>
            </p:cNvSpPr>
            <p:nvPr/>
          </p:nvSpPr>
          <p:spPr bwMode="auto">
            <a:xfrm>
              <a:off x="-349250" y="2741613"/>
              <a:ext cx="4572000" cy="397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en-US" b="1">
                  <a:solidFill>
                    <a:srgbClr val="2B96E4"/>
                  </a:solidFill>
                  <a:latin typeface="Calibri" charset="0"/>
                  <a:cs typeface="Calibri" charset="0"/>
                </a:rPr>
                <a:t>Extender y </a:t>
              </a:r>
            </a:p>
            <a:p>
              <a:pPr algn="r"/>
              <a:r>
                <a:rPr lang="en-US" b="1">
                  <a:solidFill>
                    <a:srgbClr val="2B96E4"/>
                  </a:solidFill>
                  <a:latin typeface="Calibri" charset="0"/>
                  <a:cs typeface="Calibri" charset="0"/>
                </a:rPr>
                <a:t>animar redes</a:t>
              </a:r>
              <a:endParaRPr lang="es-CL" b="1">
                <a:solidFill>
                  <a:srgbClr val="2B96E4"/>
                </a:solidFill>
                <a:latin typeface="Calibri" charset="0"/>
                <a:cs typeface="Calibri" charset="0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4339800" y="2822738"/>
              <a:ext cx="0" cy="1361545"/>
            </a:xfrm>
            <a:prstGeom prst="line">
              <a:avLst/>
            </a:prstGeom>
            <a:ln w="19050" cmpd="sng"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347" name="Rectangle 33"/>
            <p:cNvSpPr>
              <a:spLocks noChangeArrowheads="1"/>
            </p:cNvSpPr>
            <p:nvPr/>
          </p:nvSpPr>
          <p:spPr bwMode="auto">
            <a:xfrm>
              <a:off x="1701800" y="2746375"/>
              <a:ext cx="4572000" cy="909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en-US">
                  <a:solidFill>
                    <a:srgbClr val="2B96E4"/>
                  </a:solidFill>
                  <a:latin typeface="Calibri" charset="0"/>
                  <a:cs typeface="Calibri" charset="0"/>
                </a:rPr>
                <a:t>Construir relaciones</a:t>
              </a:r>
            </a:p>
            <a:p>
              <a:pPr algn="r"/>
              <a:r>
                <a:rPr lang="en-US">
                  <a:solidFill>
                    <a:srgbClr val="2B96E4"/>
                  </a:solidFill>
                  <a:latin typeface="Calibri" charset="0"/>
                  <a:cs typeface="Calibri" charset="0"/>
                </a:rPr>
                <a:t>de </a:t>
              </a:r>
              <a:r>
                <a:rPr lang="en-US" b="1">
                  <a:solidFill>
                    <a:srgbClr val="2B96E4"/>
                  </a:solidFill>
                  <a:latin typeface="Calibri" charset="0"/>
                  <a:cs typeface="Calibri" charset="0"/>
                </a:rPr>
                <a:t>simbiosis y </a:t>
              </a:r>
            </a:p>
            <a:p>
              <a:pPr algn="r"/>
              <a:r>
                <a:rPr lang="en-US" b="1">
                  <a:solidFill>
                    <a:srgbClr val="2B96E4"/>
                  </a:solidFill>
                  <a:latin typeface="Calibri" charset="0"/>
                  <a:cs typeface="Calibri" charset="0"/>
                </a:rPr>
                <a:t>colaboración</a:t>
              </a:r>
              <a:r>
                <a:rPr lang="en-US">
                  <a:solidFill>
                    <a:srgbClr val="2B96E4"/>
                  </a:solidFill>
                  <a:latin typeface="Calibri" charset="0"/>
                  <a:cs typeface="Calibri" charset="0"/>
                </a:rPr>
                <a:t> de </a:t>
              </a:r>
            </a:p>
            <a:p>
              <a:pPr algn="r"/>
              <a:r>
                <a:rPr lang="en-US">
                  <a:solidFill>
                    <a:srgbClr val="2B96E4"/>
                  </a:solidFill>
                  <a:latin typeface="Calibri" charset="0"/>
                  <a:cs typeface="Calibri" charset="0"/>
                </a:rPr>
                <a:t>mutuo aprendizaje </a:t>
              </a:r>
            </a:p>
            <a:p>
              <a:pPr algn="r"/>
              <a:r>
                <a:rPr lang="en-US">
                  <a:solidFill>
                    <a:srgbClr val="2B96E4"/>
                  </a:solidFill>
                  <a:latin typeface="Calibri" charset="0"/>
                  <a:cs typeface="Calibri" charset="0"/>
                </a:rPr>
                <a:t>y beneficio</a:t>
              </a:r>
              <a:endParaRPr lang="es-CL">
                <a:solidFill>
                  <a:srgbClr val="2B96E4"/>
                </a:solidFill>
                <a:latin typeface="Calibri" charset="0"/>
                <a:cs typeface="Calibri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6409243" y="2822738"/>
              <a:ext cx="0" cy="1361545"/>
            </a:xfrm>
            <a:prstGeom prst="line">
              <a:avLst/>
            </a:prstGeom>
            <a:ln w="19050" cmpd="sng"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349" name="Rectangle 35"/>
            <p:cNvSpPr>
              <a:spLocks noChangeArrowheads="1"/>
            </p:cNvSpPr>
            <p:nvPr/>
          </p:nvSpPr>
          <p:spPr bwMode="auto">
            <a:xfrm>
              <a:off x="3775075" y="2741613"/>
              <a:ext cx="4572000" cy="568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en-US" b="1">
                  <a:solidFill>
                    <a:srgbClr val="2B96E4"/>
                  </a:solidFill>
                  <a:latin typeface="Calibri" charset="0"/>
                  <a:cs typeface="Calibri" charset="0"/>
                </a:rPr>
                <a:t>Conectar demandas</a:t>
              </a:r>
            </a:p>
            <a:p>
              <a:pPr algn="r"/>
              <a:r>
                <a:rPr lang="en-US">
                  <a:solidFill>
                    <a:srgbClr val="2B96E4"/>
                  </a:solidFill>
                  <a:latin typeface="Calibri" charset="0"/>
                  <a:cs typeface="Calibri" charset="0"/>
                </a:rPr>
                <a:t>con ofertas de </a:t>
              </a:r>
            </a:p>
            <a:p>
              <a:pPr algn="r"/>
              <a:r>
                <a:rPr lang="en-US">
                  <a:solidFill>
                    <a:srgbClr val="2B96E4"/>
                  </a:solidFill>
                  <a:latin typeface="Calibri" charset="0"/>
                  <a:cs typeface="Calibri" charset="0"/>
                </a:rPr>
                <a:t>conocimiento </a:t>
              </a:r>
              <a:endParaRPr lang="es-CL">
                <a:solidFill>
                  <a:srgbClr val="2B96E4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14350" name="Rectangle 37"/>
            <p:cNvSpPr>
              <a:spLocks noChangeArrowheads="1"/>
            </p:cNvSpPr>
            <p:nvPr/>
          </p:nvSpPr>
          <p:spPr bwMode="auto">
            <a:xfrm>
              <a:off x="-1931988" y="4529138"/>
              <a:ext cx="4572001" cy="739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es-CL" b="1">
                  <a:solidFill>
                    <a:srgbClr val="2B96E4"/>
                  </a:solidFill>
                  <a:latin typeface="Calibri" charset="0"/>
                  <a:cs typeface="Calibri" charset="0"/>
                </a:rPr>
                <a:t>Establecer sinapsis </a:t>
              </a:r>
            </a:p>
            <a:p>
              <a:pPr algn="r"/>
              <a:r>
                <a:rPr lang="en-US" b="1">
                  <a:solidFill>
                    <a:srgbClr val="2B96E4"/>
                  </a:solidFill>
                  <a:latin typeface="Calibri" charset="0"/>
                  <a:cs typeface="Calibri" charset="0"/>
                </a:rPr>
                <a:t>c</a:t>
              </a:r>
              <a:r>
                <a:rPr lang="es-CL" b="1">
                  <a:solidFill>
                    <a:srgbClr val="2B96E4"/>
                  </a:solidFill>
                  <a:latin typeface="Calibri" charset="0"/>
                  <a:cs typeface="Calibri" charset="0"/>
                </a:rPr>
                <a:t>reativas y estables</a:t>
              </a:r>
            </a:p>
            <a:p>
              <a:pPr algn="r"/>
              <a:r>
                <a:rPr lang="en-US">
                  <a:solidFill>
                    <a:srgbClr val="2B96E4"/>
                  </a:solidFill>
                  <a:latin typeface="Calibri" charset="0"/>
                  <a:cs typeface="Calibri" charset="0"/>
                </a:rPr>
                <a:t>e</a:t>
              </a:r>
              <a:r>
                <a:rPr lang="es-CL">
                  <a:solidFill>
                    <a:srgbClr val="2B96E4"/>
                  </a:solidFill>
                  <a:latin typeface="Calibri" charset="0"/>
                  <a:cs typeface="Calibri" charset="0"/>
                </a:rPr>
                <a:t>ntre la academia y sus</a:t>
              </a:r>
            </a:p>
            <a:p>
              <a:pPr algn="r"/>
              <a:r>
                <a:rPr lang="en-US">
                  <a:solidFill>
                    <a:srgbClr val="2B96E4"/>
                  </a:solidFill>
                  <a:latin typeface="Calibri" charset="0"/>
                  <a:cs typeface="Calibri" charset="0"/>
                </a:rPr>
                <a:t>c</a:t>
              </a:r>
              <a:r>
                <a:rPr lang="es-CL">
                  <a:solidFill>
                    <a:srgbClr val="2B96E4"/>
                  </a:solidFill>
                  <a:latin typeface="Calibri" charset="0"/>
                  <a:cs typeface="Calibri" charset="0"/>
                </a:rPr>
                <a:t>ontrapartes externas</a:t>
              </a: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2757464" y="4603596"/>
              <a:ext cx="0" cy="1027267"/>
            </a:xfrm>
            <a:prstGeom prst="line">
              <a:avLst/>
            </a:prstGeom>
            <a:ln w="19050" cmpd="sng"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3022194" y="4555702"/>
              <a:ext cx="4161576" cy="39780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</a:rPr>
                <a:t>BUSCARSE Y ACEPTARSE MUTUAMENTE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</a:rPr>
                <a:t>COMO </a:t>
              </a:r>
              <a:r>
                <a:rPr lang="en-US" b="1" dirty="0">
                  <a:latin typeface="+mn-lt"/>
                  <a:ea typeface="+mn-ea"/>
                </a:rPr>
                <a:t>ALIADOS Y FUENTES INSUSTITUIBLES</a:t>
              </a:r>
            </a:p>
          </p:txBody>
        </p:sp>
      </p:grpSp>
      <p:grpSp>
        <p:nvGrpSpPr>
          <p:cNvPr id="14339" name="14 Grupo"/>
          <p:cNvGrpSpPr>
            <a:grpSpLocks/>
          </p:cNvGrpSpPr>
          <p:nvPr/>
        </p:nvGrpSpPr>
        <p:grpSpPr bwMode="auto">
          <a:xfrm>
            <a:off x="134938" y="0"/>
            <a:ext cx="9009062" cy="1225550"/>
            <a:chOff x="135001" y="1"/>
            <a:chExt cx="9008998" cy="1225296"/>
          </a:xfrm>
        </p:grpSpPr>
        <p:pic>
          <p:nvPicPr>
            <p:cNvPr id="14341" name="Picture 6" descr="bg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3163" y="1"/>
              <a:ext cx="1010836" cy="1225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2" name="Picture 7" descr="logo_UTE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001" y="128016"/>
              <a:ext cx="2022983" cy="464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0" y="76358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2060"/>
                </a:solidFill>
                <a:latin typeface="Calibri" charset="0"/>
              </a:rPr>
              <a:t>2.3 Una aproximación horizontal, bidireccional e interactiva </a:t>
            </a:r>
          </a:p>
        </p:txBody>
      </p:sp>
    </p:spTree>
    <p:extLst>
      <p:ext uri="{BB962C8B-B14F-4D97-AF65-F5344CB8AC3E}">
        <p14:creationId xmlns:p14="http://schemas.microsoft.com/office/powerpoint/2010/main" val="395259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27 Grupo"/>
          <p:cNvGrpSpPr>
            <a:grpSpLocks/>
          </p:cNvGrpSpPr>
          <p:nvPr/>
        </p:nvGrpSpPr>
        <p:grpSpPr bwMode="auto">
          <a:xfrm>
            <a:off x="1857375" y="928688"/>
            <a:ext cx="5286375" cy="4857750"/>
            <a:chOff x="1857375" y="928688"/>
            <a:chExt cx="5286375" cy="4857750"/>
          </a:xfrm>
        </p:grpSpPr>
        <p:grpSp>
          <p:nvGrpSpPr>
            <p:cNvPr id="3" name="10 Grupo"/>
            <p:cNvGrpSpPr>
              <a:grpSpLocks/>
            </p:cNvGrpSpPr>
            <p:nvPr/>
          </p:nvGrpSpPr>
          <p:grpSpPr bwMode="auto">
            <a:xfrm>
              <a:off x="2071688" y="1214438"/>
              <a:ext cx="4786312" cy="4143375"/>
              <a:chOff x="2000232" y="1214422"/>
              <a:chExt cx="5143536" cy="4786312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4" name="3 Llamada de flecha cuádruple"/>
              <p:cNvSpPr/>
              <p:nvPr/>
            </p:nvSpPr>
            <p:spPr>
              <a:xfrm>
                <a:off x="2000232" y="1214422"/>
                <a:ext cx="5143536" cy="4786312"/>
              </a:xfrm>
              <a:prstGeom prst="quadArrowCallout">
                <a:avLst>
                  <a:gd name="adj1" fmla="val 7668"/>
                  <a:gd name="adj2" fmla="val 14005"/>
                  <a:gd name="adj3" fmla="val 21964"/>
                  <a:gd name="adj4" fmla="val 25350"/>
                </a:avLst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CL" sz="2400" b="1" dirty="0">
                  <a:solidFill>
                    <a:schemeClr val="tx1"/>
                  </a:solidFill>
                </a:endParaRPr>
              </a:p>
              <a:p>
                <a:pPr algn="ctr">
                  <a:defRPr/>
                </a:pPr>
                <a:r>
                  <a:rPr lang="es-CL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Impactos</a:t>
                </a:r>
              </a:p>
              <a:p>
                <a:pPr algn="ctr">
                  <a:defRPr/>
                </a:pPr>
                <a:r>
                  <a:rPr lang="es-CL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Positivos</a:t>
                </a:r>
              </a:p>
              <a:p>
                <a:pPr algn="ctr">
                  <a:defRPr/>
                </a:pPr>
                <a:endParaRPr lang="es-CL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>
                  <a:defRPr/>
                </a:pPr>
                <a:endParaRPr lang="es-CL" dirty="0"/>
              </a:p>
            </p:txBody>
          </p:sp>
          <p:sp>
            <p:nvSpPr>
              <p:cNvPr id="59413" name="5 CuadroTexto"/>
              <p:cNvSpPr txBox="1">
                <a:spLocks noChangeArrowheads="1"/>
              </p:cNvSpPr>
              <p:nvPr/>
            </p:nvSpPr>
            <p:spPr bwMode="auto">
              <a:xfrm rot="-5400000">
                <a:off x="2853727" y="3462280"/>
                <a:ext cx="1407114" cy="36381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s-CL" sz="1600" b="1">
                    <a:ea typeface="+mn-ea"/>
                  </a:rPr>
                  <a:t>Educación</a:t>
                </a:r>
              </a:p>
            </p:txBody>
          </p:sp>
          <p:grpSp>
            <p:nvGrpSpPr>
              <p:cNvPr id="5" name="9 Grupo"/>
              <p:cNvGrpSpPr>
                <a:grpSpLocks/>
              </p:cNvGrpSpPr>
              <p:nvPr/>
            </p:nvGrpSpPr>
            <p:grpSpPr bwMode="auto">
              <a:xfrm>
                <a:off x="3815597" y="2391384"/>
                <a:ext cx="2051671" cy="2352689"/>
                <a:chOff x="3815597" y="2391384"/>
                <a:chExt cx="2051671" cy="2352689"/>
              </a:xfrm>
              <a:grpFill/>
            </p:grpSpPr>
            <p:sp>
              <p:nvSpPr>
                <p:cNvPr id="59415" name="2 CuadroTexto"/>
                <p:cNvSpPr txBox="1">
                  <a:spLocks noChangeArrowheads="1"/>
                </p:cNvSpPr>
                <p:nvPr/>
              </p:nvSpPr>
              <p:spPr bwMode="auto">
                <a:xfrm>
                  <a:off x="3815597" y="2391384"/>
                  <a:ext cx="1595501" cy="39108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s-CL" sz="1600" b="1" dirty="0">
                      <a:ea typeface="+mn-ea"/>
                    </a:rPr>
                    <a:t>Organización</a:t>
                  </a:r>
                </a:p>
              </p:txBody>
            </p:sp>
            <p:sp>
              <p:nvSpPr>
                <p:cNvPr id="59416" name="4 CuadroTexto"/>
                <p:cNvSpPr txBox="1">
                  <a:spLocks noChangeArrowheads="1"/>
                </p:cNvSpPr>
                <p:nvPr/>
              </p:nvSpPr>
              <p:spPr bwMode="auto">
                <a:xfrm>
                  <a:off x="3815598" y="4352988"/>
                  <a:ext cx="1622062" cy="39108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es-CL" sz="1600" b="1">
                      <a:ea typeface="+mn-ea"/>
                    </a:rPr>
                    <a:t>Participación</a:t>
                  </a:r>
                </a:p>
              </p:txBody>
            </p:sp>
            <p:sp>
              <p:nvSpPr>
                <p:cNvPr id="59417" name="6 CuadroTexto"/>
                <p:cNvSpPr txBox="1">
                  <a:spLocks noChangeArrowheads="1"/>
                </p:cNvSpPr>
                <p:nvPr/>
              </p:nvSpPr>
              <p:spPr bwMode="auto">
                <a:xfrm rot="5400000">
                  <a:off x="4982564" y="3383054"/>
                  <a:ext cx="1405589" cy="36381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es-CL" sz="1600" b="1">
                      <a:ea typeface="+mn-ea"/>
                    </a:rPr>
                    <a:t>Cognición</a:t>
                  </a:r>
                </a:p>
              </p:txBody>
            </p:sp>
          </p:grpSp>
        </p:grpSp>
        <p:cxnSp>
          <p:nvCxnSpPr>
            <p:cNvPr id="16" name="15 Conector recto"/>
            <p:cNvCxnSpPr/>
            <p:nvPr/>
          </p:nvCxnSpPr>
          <p:spPr>
            <a:xfrm rot="5400000" flipH="1" flipV="1">
              <a:off x="5322094" y="1035844"/>
              <a:ext cx="1571625" cy="1500187"/>
            </a:xfrm>
            <a:prstGeom prst="line">
              <a:avLst/>
            </a:prstGeom>
            <a:ln w="28575">
              <a:solidFill>
                <a:srgbClr val="00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rot="5400000" flipH="1" flipV="1">
              <a:off x="1821656" y="4036219"/>
              <a:ext cx="1785938" cy="1714500"/>
            </a:xfrm>
            <a:prstGeom prst="line">
              <a:avLst/>
            </a:prstGeom>
            <a:ln w="28575">
              <a:solidFill>
                <a:srgbClr val="00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 rot="16200000" flipV="1">
              <a:off x="2000250" y="928688"/>
              <a:ext cx="1714500" cy="1714500"/>
            </a:xfrm>
            <a:prstGeom prst="line">
              <a:avLst/>
            </a:prstGeom>
            <a:ln w="28575">
              <a:solidFill>
                <a:srgbClr val="00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 rot="16200000" flipV="1">
              <a:off x="5357813" y="3929063"/>
              <a:ext cx="1785937" cy="1785937"/>
            </a:xfrm>
            <a:prstGeom prst="line">
              <a:avLst/>
            </a:prstGeom>
            <a:ln w="28575">
              <a:solidFill>
                <a:srgbClr val="00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23 Grupo"/>
          <p:cNvGrpSpPr>
            <a:grpSpLocks/>
          </p:cNvGrpSpPr>
          <p:nvPr/>
        </p:nvGrpSpPr>
        <p:grpSpPr bwMode="auto">
          <a:xfrm>
            <a:off x="2386013" y="142875"/>
            <a:ext cx="4178300" cy="1166813"/>
            <a:chOff x="2386013" y="142875"/>
            <a:chExt cx="4178300" cy="1166813"/>
          </a:xfrm>
        </p:grpSpPr>
        <p:sp>
          <p:nvSpPr>
            <p:cNvPr id="15374" name="21 CuadroTexto"/>
            <p:cNvSpPr txBox="1">
              <a:spLocks noChangeArrowheads="1"/>
            </p:cNvSpPr>
            <p:nvPr/>
          </p:nvSpPr>
          <p:spPr bwMode="auto">
            <a:xfrm>
              <a:off x="3306763" y="142875"/>
              <a:ext cx="1931987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s-CL" sz="1400" b="1"/>
                <a:t>Sistema de gestión</a:t>
              </a:r>
            </a:p>
            <a:p>
              <a:pPr algn="ctr" eaLnBrk="1" hangingPunct="1"/>
              <a:r>
                <a:rPr lang="es-CL" sz="1400" b="1"/>
                <a:t> ético y transparente</a:t>
              </a:r>
            </a:p>
          </p:txBody>
        </p:sp>
        <p:sp>
          <p:nvSpPr>
            <p:cNvPr id="15375" name="22 CuadroTexto"/>
            <p:cNvSpPr txBox="1">
              <a:spLocks noChangeArrowheads="1"/>
            </p:cNvSpPr>
            <p:nvPr/>
          </p:nvSpPr>
          <p:spPr bwMode="auto">
            <a:xfrm>
              <a:off x="2386013" y="714375"/>
              <a:ext cx="1804987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s-CL" sz="1400" b="1"/>
                <a:t>Buenas </a:t>
              </a:r>
            </a:p>
            <a:p>
              <a:pPr algn="ctr" eaLnBrk="1" hangingPunct="1"/>
              <a:r>
                <a:rPr lang="es-CL" sz="1400" b="1"/>
                <a:t>prácticas laborales</a:t>
              </a:r>
            </a:p>
          </p:txBody>
        </p:sp>
        <p:sp>
          <p:nvSpPr>
            <p:cNvPr id="15376" name="23 CuadroTexto"/>
            <p:cNvSpPr txBox="1">
              <a:spLocks noChangeArrowheads="1"/>
            </p:cNvSpPr>
            <p:nvPr/>
          </p:nvSpPr>
          <p:spPr bwMode="auto">
            <a:xfrm>
              <a:off x="4511675" y="785813"/>
              <a:ext cx="2052638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s-CL" sz="1400" b="1"/>
                <a:t>Buenas </a:t>
              </a:r>
            </a:p>
            <a:p>
              <a:pPr algn="ctr" eaLnBrk="1" hangingPunct="1"/>
              <a:r>
                <a:rPr lang="es-CL" sz="1400" b="1"/>
                <a:t>prácticas ambientales</a:t>
              </a:r>
            </a:p>
          </p:txBody>
        </p:sp>
      </p:grpSp>
      <p:grpSp>
        <p:nvGrpSpPr>
          <p:cNvPr id="7" name="24 Grupo"/>
          <p:cNvGrpSpPr>
            <a:grpSpLocks/>
          </p:cNvGrpSpPr>
          <p:nvPr/>
        </p:nvGrpSpPr>
        <p:grpSpPr bwMode="auto">
          <a:xfrm>
            <a:off x="6286500" y="2143125"/>
            <a:ext cx="2568575" cy="2309813"/>
            <a:chOff x="6286500" y="2143125"/>
            <a:chExt cx="2568575" cy="2309813"/>
          </a:xfrm>
        </p:grpSpPr>
        <p:sp>
          <p:nvSpPr>
            <p:cNvPr id="15372" name="27 CuadroTexto"/>
            <p:cNvSpPr txBox="1">
              <a:spLocks noChangeArrowheads="1"/>
            </p:cNvSpPr>
            <p:nvPr/>
          </p:nvSpPr>
          <p:spPr bwMode="auto">
            <a:xfrm>
              <a:off x="6286500" y="2143125"/>
              <a:ext cx="256857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s-CL" sz="1400" b="1"/>
                <a:t>Promoción de la </a:t>
              </a:r>
            </a:p>
            <a:p>
              <a:pPr algn="ctr" eaLnBrk="1" hangingPunct="1"/>
              <a:r>
                <a:rPr lang="es-CL" sz="1400" b="1"/>
                <a:t>inter y transdisciplinariedad</a:t>
              </a:r>
            </a:p>
          </p:txBody>
        </p:sp>
        <p:sp>
          <p:nvSpPr>
            <p:cNvPr id="15373" name="28 CuadroTexto"/>
            <p:cNvSpPr txBox="1">
              <a:spLocks noChangeArrowheads="1"/>
            </p:cNvSpPr>
            <p:nvPr/>
          </p:nvSpPr>
          <p:spPr bwMode="auto">
            <a:xfrm>
              <a:off x="6715125" y="3929063"/>
              <a:ext cx="1782763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s-CL" sz="1400" b="1"/>
                <a:t>Pertinencia </a:t>
              </a:r>
            </a:p>
            <a:p>
              <a:pPr algn="ctr" eaLnBrk="1" hangingPunct="1"/>
              <a:r>
                <a:rPr lang="es-CL" sz="1400" b="1"/>
                <a:t>de la investigación</a:t>
              </a:r>
            </a:p>
          </p:txBody>
        </p:sp>
      </p:grpSp>
      <p:grpSp>
        <p:nvGrpSpPr>
          <p:cNvPr id="8" name="25 Grupo"/>
          <p:cNvGrpSpPr>
            <a:grpSpLocks/>
          </p:cNvGrpSpPr>
          <p:nvPr/>
        </p:nvGrpSpPr>
        <p:grpSpPr bwMode="auto">
          <a:xfrm>
            <a:off x="2857500" y="5429250"/>
            <a:ext cx="3690938" cy="738188"/>
            <a:chOff x="2857500" y="5429250"/>
            <a:chExt cx="3690938" cy="738188"/>
          </a:xfrm>
        </p:grpSpPr>
        <p:sp>
          <p:nvSpPr>
            <p:cNvPr id="15370" name="30 CuadroTexto"/>
            <p:cNvSpPr txBox="1">
              <a:spLocks noChangeArrowheads="1"/>
            </p:cNvSpPr>
            <p:nvPr/>
          </p:nvSpPr>
          <p:spPr bwMode="auto">
            <a:xfrm>
              <a:off x="2857500" y="5429250"/>
              <a:ext cx="1306513" cy="738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s-CL" sz="1400" b="1"/>
                <a:t>Redes </a:t>
              </a:r>
            </a:p>
            <a:p>
              <a:pPr algn="ctr" eaLnBrk="1" hangingPunct="1"/>
              <a:r>
                <a:rPr lang="es-CL" sz="1400" b="1"/>
                <a:t>de</a:t>
              </a:r>
            </a:p>
            <a:p>
              <a:pPr algn="ctr" eaLnBrk="1" hangingPunct="1"/>
              <a:r>
                <a:rPr lang="es-CL" sz="1400" b="1"/>
                <a:t>capital social</a:t>
              </a:r>
            </a:p>
          </p:txBody>
        </p:sp>
        <p:sp>
          <p:nvSpPr>
            <p:cNvPr id="15371" name="31 CuadroTexto"/>
            <p:cNvSpPr txBox="1">
              <a:spLocks noChangeArrowheads="1"/>
            </p:cNvSpPr>
            <p:nvPr/>
          </p:nvSpPr>
          <p:spPr bwMode="auto">
            <a:xfrm>
              <a:off x="5072063" y="5429250"/>
              <a:ext cx="1476375" cy="738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s-CL" sz="1400" b="1"/>
                <a:t>Comunidades </a:t>
              </a:r>
            </a:p>
            <a:p>
              <a:pPr algn="ctr" eaLnBrk="1" hangingPunct="1"/>
              <a:r>
                <a:rPr lang="es-CL" sz="1400" b="1"/>
                <a:t>incluyentes</a:t>
              </a:r>
            </a:p>
            <a:p>
              <a:pPr algn="ctr" eaLnBrk="1" hangingPunct="1"/>
              <a:r>
                <a:rPr lang="es-CL" sz="1400" b="1"/>
                <a:t>de  aprendizaje</a:t>
              </a:r>
            </a:p>
          </p:txBody>
        </p:sp>
      </p:grpSp>
      <p:grpSp>
        <p:nvGrpSpPr>
          <p:cNvPr id="9" name="26 Grupo"/>
          <p:cNvGrpSpPr>
            <a:grpSpLocks/>
          </p:cNvGrpSpPr>
          <p:nvPr/>
        </p:nvGrpSpPr>
        <p:grpSpPr bwMode="auto">
          <a:xfrm>
            <a:off x="60325" y="1500188"/>
            <a:ext cx="2363788" cy="3459162"/>
            <a:chOff x="60325" y="1500188"/>
            <a:chExt cx="2363788" cy="3459162"/>
          </a:xfrm>
        </p:grpSpPr>
        <p:sp>
          <p:nvSpPr>
            <p:cNvPr id="15367" name="33 CuadroTexto"/>
            <p:cNvSpPr txBox="1">
              <a:spLocks noChangeArrowheads="1"/>
            </p:cNvSpPr>
            <p:nvPr/>
          </p:nvSpPr>
          <p:spPr bwMode="auto">
            <a:xfrm>
              <a:off x="60325" y="1500188"/>
              <a:ext cx="216217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s-CL" sz="1400" b="1"/>
                <a:t>Formación profesional </a:t>
              </a:r>
            </a:p>
            <a:p>
              <a:pPr algn="ctr" eaLnBrk="1" hangingPunct="1"/>
              <a:r>
                <a:rPr lang="es-CL" sz="1400" b="1"/>
                <a:t>responsable</a:t>
              </a:r>
            </a:p>
          </p:txBody>
        </p:sp>
        <p:sp>
          <p:nvSpPr>
            <p:cNvPr id="15368" name="34 CuadroTexto"/>
            <p:cNvSpPr txBox="1">
              <a:spLocks noChangeArrowheads="1"/>
            </p:cNvSpPr>
            <p:nvPr/>
          </p:nvSpPr>
          <p:spPr bwMode="auto">
            <a:xfrm>
              <a:off x="539750" y="2997200"/>
              <a:ext cx="1249363" cy="52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s-CL" sz="1400" b="1"/>
                <a:t>Aprendizaje </a:t>
              </a:r>
            </a:p>
            <a:p>
              <a:pPr algn="ctr" eaLnBrk="1" hangingPunct="1"/>
              <a:r>
                <a:rPr lang="es-CL" sz="1400" b="1"/>
                <a:t>pertinente</a:t>
              </a:r>
            </a:p>
          </p:txBody>
        </p:sp>
        <p:sp>
          <p:nvSpPr>
            <p:cNvPr id="15369" name="35 CuadroTexto"/>
            <p:cNvSpPr txBox="1">
              <a:spLocks noChangeArrowheads="1"/>
            </p:cNvSpPr>
            <p:nvPr/>
          </p:nvSpPr>
          <p:spPr bwMode="auto">
            <a:xfrm>
              <a:off x="250825" y="4221163"/>
              <a:ext cx="2173288" cy="738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s-CL" sz="1400" b="1"/>
                <a:t>Mallas curriculares </a:t>
              </a:r>
            </a:p>
            <a:p>
              <a:pPr algn="ctr" eaLnBrk="1" hangingPunct="1"/>
              <a:r>
                <a:rPr lang="es-CL" sz="1400" b="1"/>
                <a:t>consensuadas </a:t>
              </a:r>
            </a:p>
            <a:p>
              <a:pPr algn="ctr" eaLnBrk="1" hangingPunct="1"/>
              <a:r>
                <a:rPr lang="es-CL" sz="1400" b="1"/>
                <a:t>con informantes claves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617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b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76450" y="107950"/>
            <a:ext cx="4359275" cy="6557963"/>
          </a:xfrm>
          <a:noFill/>
        </p:spPr>
      </p:pic>
    </p:spTree>
    <p:extLst>
      <p:ext uri="{BB962C8B-B14F-4D97-AF65-F5344CB8AC3E}">
        <p14:creationId xmlns:p14="http://schemas.microsoft.com/office/powerpoint/2010/main" val="32121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ontraportad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188" y="0"/>
            <a:ext cx="93503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2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portad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-28575"/>
            <a:ext cx="9505950" cy="697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3777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 descr="b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2138" y="-165100"/>
            <a:ext cx="1174751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4" descr="logo_UTE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" y="587375"/>
            <a:ext cx="14811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95625" y="2714625"/>
            <a:ext cx="4572000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Crear un ente ejecutivo, desde el seno </a:t>
            </a:r>
          </a:p>
          <a:p>
            <a:pPr>
              <a:defRPr/>
            </a:pP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de la universidad, que articule el trabajo de las escuelas con el sector Privado, Público y No Gubernamental sin fines de lucro, dando respuesta a las necesidades y problemáticas  de los mismos.</a:t>
            </a:r>
          </a:p>
        </p:txBody>
      </p:sp>
      <p:sp>
        <p:nvSpPr>
          <p:cNvPr id="14340" name="Rectangle 8"/>
          <p:cNvSpPr>
            <a:spLocks noChangeArrowheads="1"/>
          </p:cNvSpPr>
          <p:nvPr/>
        </p:nvSpPr>
        <p:spPr bwMode="auto">
          <a:xfrm>
            <a:off x="-1763713" y="2852738"/>
            <a:ext cx="4572001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s-ES" sz="2000" b="1">
                <a:solidFill>
                  <a:srgbClr val="2B96E4"/>
                </a:solidFill>
              </a:rPr>
              <a:t>OBJETIVO </a:t>
            </a:r>
          </a:p>
          <a:p>
            <a:pPr algn="r"/>
            <a:r>
              <a:rPr lang="es-ES" sz="2000">
                <a:solidFill>
                  <a:srgbClr val="2B96E4"/>
                </a:solidFill>
              </a:rPr>
              <a:t>GENERAL</a:t>
            </a:r>
            <a:endParaRPr lang="es-CL" sz="2000">
              <a:solidFill>
                <a:srgbClr val="2B96E4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952750" y="2852738"/>
            <a:ext cx="0" cy="1439862"/>
          </a:xfrm>
          <a:prstGeom prst="line">
            <a:avLst/>
          </a:prstGeom>
          <a:ln w="12700" cmpd="sng"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65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3" descr="5_presentac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-55563"/>
            <a:ext cx="9505950" cy="6969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9184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b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2138" y="-165100"/>
            <a:ext cx="1174751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4" descr="logo_UTE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" y="587375"/>
            <a:ext cx="14811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3095625" y="1628775"/>
            <a:ext cx="5262563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s-ES" sz="2000">
                <a:solidFill>
                  <a:srgbClr val="404040"/>
                </a:solidFill>
                <a:latin typeface="Calibri" charset="0"/>
              </a:rPr>
              <a:t>- </a:t>
            </a:r>
            <a:r>
              <a:rPr lang="es-ES" sz="2000" b="1">
                <a:solidFill>
                  <a:srgbClr val="404040"/>
                </a:solidFill>
                <a:latin typeface="Calibri" charset="0"/>
              </a:rPr>
              <a:t>Establecer las fortalezas </a:t>
            </a:r>
            <a:r>
              <a:rPr lang="es-ES" sz="2000">
                <a:solidFill>
                  <a:srgbClr val="404040"/>
                </a:solidFill>
                <a:latin typeface="Calibri" charset="0"/>
              </a:rPr>
              <a:t>de las diferentes áreas y escuelas  de la universidad</a:t>
            </a:r>
          </a:p>
          <a:p>
            <a:pPr algn="just"/>
            <a:endParaRPr lang="es-ES" sz="2000">
              <a:solidFill>
                <a:srgbClr val="404040"/>
              </a:solidFill>
              <a:latin typeface="Calibri" charset="0"/>
            </a:endParaRPr>
          </a:p>
          <a:p>
            <a:pPr algn="just"/>
            <a:r>
              <a:rPr lang="es-ES" sz="2000">
                <a:solidFill>
                  <a:srgbClr val="404040"/>
                </a:solidFill>
                <a:latin typeface="Calibri" charset="0"/>
              </a:rPr>
              <a:t>- </a:t>
            </a:r>
            <a:r>
              <a:rPr lang="es-ES" sz="2000" b="1">
                <a:solidFill>
                  <a:srgbClr val="404040"/>
                </a:solidFill>
                <a:latin typeface="Calibri" charset="0"/>
              </a:rPr>
              <a:t>Definir las principales necesidades </a:t>
            </a:r>
            <a:r>
              <a:rPr lang="es-ES" sz="2000">
                <a:solidFill>
                  <a:srgbClr val="404040"/>
                </a:solidFill>
                <a:latin typeface="Calibri" charset="0"/>
              </a:rPr>
              <a:t>de las empresas (principalmente las pequeñas y medianas, sin dejar de lado las grandes), los Organismos Públicos y los No Gubernamentales.</a:t>
            </a:r>
          </a:p>
          <a:p>
            <a:pPr algn="just"/>
            <a:endParaRPr lang="es-ES" sz="2000">
              <a:solidFill>
                <a:srgbClr val="404040"/>
              </a:solidFill>
              <a:latin typeface="Calibri" charset="0"/>
            </a:endParaRPr>
          </a:p>
          <a:p>
            <a:r>
              <a:rPr lang="es-ES" sz="2000">
                <a:solidFill>
                  <a:srgbClr val="404040"/>
                </a:solidFill>
                <a:latin typeface="Calibri" charset="0"/>
              </a:rPr>
              <a:t>- </a:t>
            </a:r>
            <a:r>
              <a:rPr lang="es-ES" sz="2000" b="1">
                <a:solidFill>
                  <a:srgbClr val="404040"/>
                </a:solidFill>
                <a:latin typeface="Calibri" charset="0"/>
              </a:rPr>
              <a:t>Alinear</a:t>
            </a:r>
            <a:r>
              <a:rPr lang="es-ES" sz="2000">
                <a:solidFill>
                  <a:srgbClr val="404040"/>
                </a:solidFill>
                <a:latin typeface="Calibri" charset="0"/>
              </a:rPr>
              <a:t> los dos puntos anteriores, de tal modo que se puedan focalizar los esfuerzos, en una primera etapa, hacia aquellas áreas con mayores competencias.</a:t>
            </a:r>
          </a:p>
          <a:p>
            <a:endParaRPr lang="es-ES" sz="2000">
              <a:latin typeface="Calibri" charset="0"/>
            </a:endParaRPr>
          </a:p>
        </p:txBody>
      </p:sp>
      <p:sp>
        <p:nvSpPr>
          <p:cNvPr id="15364" name="Rectangle 12"/>
          <p:cNvSpPr>
            <a:spLocks noChangeArrowheads="1"/>
          </p:cNvSpPr>
          <p:nvPr/>
        </p:nvSpPr>
        <p:spPr bwMode="auto">
          <a:xfrm>
            <a:off x="-1763713" y="1700213"/>
            <a:ext cx="4572001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s-ES" sz="2000" b="1">
                <a:solidFill>
                  <a:srgbClr val="2B96E4"/>
                </a:solidFill>
              </a:rPr>
              <a:t>OBJETIVO </a:t>
            </a:r>
          </a:p>
          <a:p>
            <a:pPr algn="r"/>
            <a:r>
              <a:rPr lang="es-ES" sz="2000">
                <a:solidFill>
                  <a:srgbClr val="2B96E4"/>
                </a:solidFill>
              </a:rPr>
              <a:t>ESPECÍFICOS</a:t>
            </a:r>
            <a:endParaRPr lang="es-CL" sz="2000">
              <a:solidFill>
                <a:srgbClr val="2B96E4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952750" y="1700213"/>
            <a:ext cx="0" cy="4392612"/>
          </a:xfrm>
          <a:prstGeom prst="line">
            <a:avLst/>
          </a:prstGeom>
          <a:ln w="12700" cmpd="sng"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775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b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2138" y="-165100"/>
            <a:ext cx="1174751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4" descr="logo_UTE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" y="587375"/>
            <a:ext cx="14811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9"/>
          <p:cNvSpPr>
            <a:spLocks noChangeArrowheads="1"/>
          </p:cNvSpPr>
          <p:nvPr/>
        </p:nvSpPr>
        <p:spPr bwMode="auto">
          <a:xfrm>
            <a:off x="3095625" y="1557338"/>
            <a:ext cx="4789488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2000">
                <a:solidFill>
                  <a:srgbClr val="404040"/>
                </a:solidFill>
                <a:latin typeface="Calibri" charset="0"/>
              </a:rPr>
              <a:t>- </a:t>
            </a:r>
            <a:r>
              <a:rPr lang="es-ES" sz="2000" b="1">
                <a:solidFill>
                  <a:srgbClr val="404040"/>
                </a:solidFill>
                <a:latin typeface="Calibri" charset="0"/>
              </a:rPr>
              <a:t>Generar programas de acercamiento  </a:t>
            </a:r>
            <a:r>
              <a:rPr lang="es-ES" sz="2000">
                <a:solidFill>
                  <a:srgbClr val="404040"/>
                </a:solidFill>
                <a:latin typeface="Calibri" charset="0"/>
              </a:rPr>
              <a:t>Sectores Privado, Público y No Gubernamentales - ex alumnos – alumnos -académicos</a:t>
            </a:r>
          </a:p>
          <a:p>
            <a:endParaRPr lang="es-ES" sz="2000">
              <a:solidFill>
                <a:srgbClr val="404040"/>
              </a:solidFill>
              <a:latin typeface="Calibri" charset="0"/>
            </a:endParaRPr>
          </a:p>
          <a:p>
            <a:r>
              <a:rPr lang="es-ES" sz="2000">
                <a:solidFill>
                  <a:srgbClr val="404040"/>
                </a:solidFill>
                <a:latin typeface="Calibri" charset="0"/>
              </a:rPr>
              <a:t>- </a:t>
            </a:r>
            <a:r>
              <a:rPr lang="es-ES" sz="2000" b="1">
                <a:solidFill>
                  <a:srgbClr val="404040"/>
                </a:solidFill>
                <a:latin typeface="Calibri" charset="0"/>
              </a:rPr>
              <a:t>Impulsar el espíritu del emprendimiento y la Innovación</a:t>
            </a:r>
            <a:r>
              <a:rPr lang="es-ES" sz="2000">
                <a:solidFill>
                  <a:srgbClr val="404040"/>
                </a:solidFill>
                <a:latin typeface="Calibri" charset="0"/>
              </a:rPr>
              <a:t>, a través de diferentes iniciativas y actividades a definir, </a:t>
            </a:r>
            <a:r>
              <a:rPr lang="es-ES" sz="2000" b="1">
                <a:solidFill>
                  <a:srgbClr val="404040"/>
                </a:solidFill>
                <a:latin typeface="Calibri" charset="0"/>
              </a:rPr>
              <a:t>entre los sectores </a:t>
            </a:r>
            <a:r>
              <a:rPr lang="es-ES" sz="2000">
                <a:solidFill>
                  <a:srgbClr val="404040"/>
                </a:solidFill>
                <a:latin typeface="Calibri" charset="0"/>
              </a:rPr>
              <a:t>y la universidad.</a:t>
            </a:r>
          </a:p>
          <a:p>
            <a:endParaRPr lang="es-ES" sz="2000">
              <a:solidFill>
                <a:srgbClr val="404040"/>
              </a:solidFill>
              <a:latin typeface="Calibri" charset="0"/>
            </a:endParaRPr>
          </a:p>
          <a:p>
            <a:r>
              <a:rPr lang="es-ES" sz="2000">
                <a:solidFill>
                  <a:srgbClr val="404040"/>
                </a:solidFill>
                <a:latin typeface="Calibri" charset="0"/>
              </a:rPr>
              <a:t>- </a:t>
            </a:r>
            <a:r>
              <a:rPr lang="es-ES" sz="2000" b="1">
                <a:solidFill>
                  <a:srgbClr val="404040"/>
                </a:solidFill>
                <a:latin typeface="Calibri" charset="0"/>
              </a:rPr>
              <a:t>Presentar proyectos </a:t>
            </a:r>
            <a:r>
              <a:rPr lang="es-ES" sz="2000">
                <a:solidFill>
                  <a:srgbClr val="404040"/>
                </a:solidFill>
                <a:latin typeface="Calibri" charset="0"/>
              </a:rPr>
              <a:t>a los diferentes fondos, tanto nacionales  (públicos  y</a:t>
            </a:r>
          </a:p>
          <a:p>
            <a:r>
              <a:rPr lang="es-ES" sz="2000">
                <a:solidFill>
                  <a:srgbClr val="404040"/>
                </a:solidFill>
                <a:latin typeface="Calibri" charset="0"/>
              </a:rPr>
              <a:t>privados) como internacionales, relacionados con el mejoramiento</a:t>
            </a:r>
          </a:p>
          <a:p>
            <a:r>
              <a:rPr lang="es-ES" sz="2000">
                <a:solidFill>
                  <a:srgbClr val="404040"/>
                </a:solidFill>
                <a:latin typeface="Calibri" charset="0"/>
              </a:rPr>
              <a:t>Productivo, Gestión,  y Competitividad de los sectores.</a:t>
            </a:r>
            <a:endParaRPr lang="es-CL" sz="2000">
              <a:solidFill>
                <a:srgbClr val="404040"/>
              </a:solidFill>
              <a:latin typeface="Calibri" charset="0"/>
            </a:endParaRPr>
          </a:p>
        </p:txBody>
      </p:sp>
      <p:sp>
        <p:nvSpPr>
          <p:cNvPr id="16388" name="Rectangle 12"/>
          <p:cNvSpPr>
            <a:spLocks noChangeArrowheads="1"/>
          </p:cNvSpPr>
          <p:nvPr/>
        </p:nvSpPr>
        <p:spPr bwMode="auto">
          <a:xfrm>
            <a:off x="-1763713" y="1700213"/>
            <a:ext cx="4572001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s-ES" sz="2000" b="1">
                <a:solidFill>
                  <a:srgbClr val="2B96E4"/>
                </a:solidFill>
              </a:rPr>
              <a:t>OBJETIVO </a:t>
            </a:r>
          </a:p>
          <a:p>
            <a:pPr algn="r"/>
            <a:r>
              <a:rPr lang="es-ES" sz="2000">
                <a:solidFill>
                  <a:srgbClr val="2B96E4"/>
                </a:solidFill>
              </a:rPr>
              <a:t>ESPECÍFICOS</a:t>
            </a:r>
            <a:endParaRPr lang="es-CL" sz="2000">
              <a:solidFill>
                <a:srgbClr val="2B96E4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952750" y="1700213"/>
            <a:ext cx="0" cy="4824412"/>
          </a:xfrm>
          <a:prstGeom prst="line">
            <a:avLst/>
          </a:prstGeom>
          <a:ln w="12700" cmpd="sng"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831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 descr="b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2138" y="-165100"/>
            <a:ext cx="1174751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4" descr="logo_UTE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" y="587375"/>
            <a:ext cx="14811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6"/>
          <p:cNvSpPr>
            <a:spLocks noChangeArrowheads="1"/>
          </p:cNvSpPr>
          <p:nvPr/>
        </p:nvSpPr>
        <p:spPr bwMode="auto">
          <a:xfrm>
            <a:off x="-1260475" y="836613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s-ES"/>
          </a:p>
          <a:p>
            <a:r>
              <a:rPr lang="es-ES"/>
              <a:t>-</a:t>
            </a:r>
            <a:endParaRPr lang="es-CL"/>
          </a:p>
        </p:txBody>
      </p:sp>
      <p:sp>
        <p:nvSpPr>
          <p:cNvPr id="17412" name="Rectangle 14"/>
          <p:cNvSpPr>
            <a:spLocks noChangeArrowheads="1"/>
          </p:cNvSpPr>
          <p:nvPr/>
        </p:nvSpPr>
        <p:spPr bwMode="auto">
          <a:xfrm>
            <a:off x="-1763713" y="1773238"/>
            <a:ext cx="4572001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s-ES" sz="2000" b="1">
                <a:solidFill>
                  <a:srgbClr val="2B96E4"/>
                </a:solidFill>
              </a:rPr>
              <a:t>RESULTADOS</a:t>
            </a:r>
          </a:p>
          <a:p>
            <a:pPr algn="r"/>
            <a:r>
              <a:rPr lang="es-ES" sz="2000">
                <a:solidFill>
                  <a:srgbClr val="2B96E4"/>
                </a:solidFill>
              </a:rPr>
              <a:t>ESPERADOS</a:t>
            </a:r>
            <a:endParaRPr lang="es-CL" sz="2000">
              <a:solidFill>
                <a:srgbClr val="2B96E4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84213" y="2565400"/>
            <a:ext cx="2087562" cy="0"/>
          </a:xfrm>
          <a:prstGeom prst="line">
            <a:avLst/>
          </a:prstGeom>
          <a:ln w="12700" cmpd="sng"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14" name="Rectangle 20"/>
          <p:cNvSpPr>
            <a:spLocks noChangeArrowheads="1"/>
          </p:cNvSpPr>
          <p:nvPr/>
        </p:nvSpPr>
        <p:spPr bwMode="auto">
          <a:xfrm>
            <a:off x="4859338" y="2797175"/>
            <a:ext cx="3025775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1900">
                <a:solidFill>
                  <a:srgbClr val="404040"/>
                </a:solidFill>
                <a:latin typeface="Calibri" charset="0"/>
              </a:rPr>
              <a:t>Desarrollar </a:t>
            </a:r>
            <a:r>
              <a:rPr lang="es-CL" sz="1900">
                <a:solidFill>
                  <a:srgbClr val="404040"/>
                </a:solidFill>
                <a:latin typeface="Calibri" charset="0"/>
              </a:rPr>
              <a:t>investigación aplicada, que nazca de las necesidades detectadas, desde los diferentes sectores productivos y de servicios con los que se trabaje. </a:t>
            </a:r>
          </a:p>
        </p:txBody>
      </p:sp>
      <p:sp>
        <p:nvSpPr>
          <p:cNvPr id="17415" name="Rectangle 21"/>
          <p:cNvSpPr>
            <a:spLocks noChangeArrowheads="1"/>
          </p:cNvSpPr>
          <p:nvPr/>
        </p:nvSpPr>
        <p:spPr bwMode="auto">
          <a:xfrm>
            <a:off x="4857750" y="928688"/>
            <a:ext cx="3025775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CL" sz="1900">
                <a:solidFill>
                  <a:srgbClr val="404040"/>
                </a:solidFill>
                <a:latin typeface="Calibri" charset="0"/>
              </a:rPr>
              <a:t>Apoyar a las organizaciones en su desarrollo y mejora </a:t>
            </a:r>
          </a:p>
          <a:p>
            <a:r>
              <a:rPr lang="es-CL" sz="1900">
                <a:solidFill>
                  <a:srgbClr val="404040"/>
                </a:solidFill>
                <a:latin typeface="Calibri" charset="0"/>
              </a:rPr>
              <a:t>en su gestión, dentro de</a:t>
            </a:r>
          </a:p>
          <a:p>
            <a:r>
              <a:rPr lang="es-CL" sz="1900">
                <a:solidFill>
                  <a:srgbClr val="404040"/>
                </a:solidFill>
                <a:latin typeface="Calibri" charset="0"/>
              </a:rPr>
              <a:t>las diferentes disciplinas que aborda la Universidad</a:t>
            </a:r>
            <a:r>
              <a:rPr lang="es-CL" sz="1900">
                <a:latin typeface="Calibri" charset="0"/>
              </a:rPr>
              <a:t>.</a:t>
            </a:r>
          </a:p>
        </p:txBody>
      </p:sp>
      <p:sp>
        <p:nvSpPr>
          <p:cNvPr id="17416" name="Rectangle 22"/>
          <p:cNvSpPr>
            <a:spLocks noChangeArrowheads="1"/>
          </p:cNvSpPr>
          <p:nvPr/>
        </p:nvSpPr>
        <p:spPr bwMode="auto">
          <a:xfrm>
            <a:off x="4859338" y="5057775"/>
            <a:ext cx="3529012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CL" sz="1900">
                <a:solidFill>
                  <a:srgbClr val="404040"/>
                </a:solidFill>
                <a:latin typeface="Calibri" charset="0"/>
              </a:rPr>
              <a:t>Implementación de soluciones, que sean resultado de las investigaciones realizadas u </a:t>
            </a:r>
          </a:p>
          <a:p>
            <a:r>
              <a:rPr lang="es-CL" sz="1900">
                <a:solidFill>
                  <a:srgbClr val="404040"/>
                </a:solidFill>
                <a:latin typeface="Calibri" charset="0"/>
              </a:rPr>
              <a:t>otras fuentes.</a:t>
            </a:r>
          </a:p>
        </p:txBody>
      </p:sp>
      <p:pic>
        <p:nvPicPr>
          <p:cNvPr id="17417" name="Picture 23" descr="icono_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25" y="1268413"/>
            <a:ext cx="5413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24" descr="icono_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3429000"/>
            <a:ext cx="53975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25" descr="icono_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5286375"/>
            <a:ext cx="54133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7954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 descr="b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2138" y="-165100"/>
            <a:ext cx="1174751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4" descr="logo_UTE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" y="587375"/>
            <a:ext cx="14811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6"/>
          <p:cNvSpPr>
            <a:spLocks noChangeArrowheads="1"/>
          </p:cNvSpPr>
          <p:nvPr/>
        </p:nvSpPr>
        <p:spPr bwMode="auto">
          <a:xfrm>
            <a:off x="-1260475" y="836613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s-ES"/>
          </a:p>
          <a:p>
            <a:r>
              <a:rPr lang="es-ES"/>
              <a:t>-</a:t>
            </a:r>
            <a:endParaRPr lang="es-CL"/>
          </a:p>
        </p:txBody>
      </p:sp>
      <p:sp>
        <p:nvSpPr>
          <p:cNvPr id="18436" name="Rectangle 16"/>
          <p:cNvSpPr>
            <a:spLocks noChangeArrowheads="1"/>
          </p:cNvSpPr>
          <p:nvPr/>
        </p:nvSpPr>
        <p:spPr bwMode="auto">
          <a:xfrm>
            <a:off x="4859338" y="1774825"/>
            <a:ext cx="3313112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CL" sz="1900">
                <a:solidFill>
                  <a:srgbClr val="404040"/>
                </a:solidFill>
                <a:latin typeface="Calibri" charset="0"/>
              </a:rPr>
              <a:t>Observatorios (clínicas) empresariales (seminarios y prácticas profesionales)</a:t>
            </a:r>
          </a:p>
        </p:txBody>
      </p:sp>
      <p:sp>
        <p:nvSpPr>
          <p:cNvPr id="18437" name="Rectangle 17"/>
          <p:cNvSpPr>
            <a:spLocks noChangeArrowheads="1"/>
          </p:cNvSpPr>
          <p:nvPr/>
        </p:nvSpPr>
        <p:spPr bwMode="auto">
          <a:xfrm>
            <a:off x="-1763713" y="1773238"/>
            <a:ext cx="4572001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s-ES" sz="2000" b="1">
                <a:solidFill>
                  <a:srgbClr val="2B96E4"/>
                </a:solidFill>
              </a:rPr>
              <a:t>RESULTADOS</a:t>
            </a:r>
          </a:p>
          <a:p>
            <a:pPr algn="r"/>
            <a:r>
              <a:rPr lang="es-ES" sz="2000">
                <a:solidFill>
                  <a:srgbClr val="2B96E4"/>
                </a:solidFill>
              </a:rPr>
              <a:t>ESPERADOS</a:t>
            </a:r>
            <a:endParaRPr lang="es-CL" sz="2000">
              <a:solidFill>
                <a:srgbClr val="2B96E4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684213" y="2565400"/>
            <a:ext cx="2087562" cy="0"/>
          </a:xfrm>
          <a:prstGeom prst="line">
            <a:avLst/>
          </a:prstGeom>
          <a:ln w="12700" cmpd="sng"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39" name="Rectangle 19"/>
          <p:cNvSpPr>
            <a:spLocks noChangeArrowheads="1"/>
          </p:cNvSpPr>
          <p:nvPr/>
        </p:nvSpPr>
        <p:spPr bwMode="auto">
          <a:xfrm>
            <a:off x="4859338" y="3079750"/>
            <a:ext cx="35290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CL" sz="1900">
                <a:solidFill>
                  <a:srgbClr val="404040"/>
                </a:solidFill>
                <a:latin typeface="Calibri" charset="0"/>
              </a:rPr>
              <a:t>Crear un área  de asistencia técnica universitaria sectorial</a:t>
            </a:r>
          </a:p>
        </p:txBody>
      </p:sp>
      <p:sp>
        <p:nvSpPr>
          <p:cNvPr id="18440" name="Rectangle 20"/>
          <p:cNvSpPr>
            <a:spLocks noChangeArrowheads="1"/>
          </p:cNvSpPr>
          <p:nvPr/>
        </p:nvSpPr>
        <p:spPr bwMode="auto">
          <a:xfrm>
            <a:off x="4859338" y="4087813"/>
            <a:ext cx="37846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CL" sz="1900">
                <a:solidFill>
                  <a:srgbClr val="404040"/>
                </a:solidFill>
                <a:latin typeface="Calibri" charset="0"/>
              </a:rPr>
              <a:t>Desarrollar seminarios, cónclaves, congresos, talleres, etc, en que participen los Diferentes Sectores, estudiantes y académico,  desde las diferentes especialidades</a:t>
            </a:r>
            <a:r>
              <a:rPr lang="es-CL" sz="2000">
                <a:solidFill>
                  <a:srgbClr val="404040"/>
                </a:solidFill>
                <a:latin typeface="Calibri" charset="0"/>
              </a:rPr>
              <a:t>.</a:t>
            </a:r>
          </a:p>
        </p:txBody>
      </p:sp>
      <p:pic>
        <p:nvPicPr>
          <p:cNvPr id="18441" name="Picture 2" descr="icono_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141663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7" descr="icono_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292600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25" descr="icono_8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916113"/>
            <a:ext cx="539750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2731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 descr="b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2138" y="-165100"/>
            <a:ext cx="1174751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4" descr="logo_UTE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" y="587375"/>
            <a:ext cx="14811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6"/>
          <p:cNvSpPr>
            <a:spLocks noChangeArrowheads="1"/>
          </p:cNvSpPr>
          <p:nvPr/>
        </p:nvSpPr>
        <p:spPr bwMode="auto">
          <a:xfrm>
            <a:off x="-1260475" y="836613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s-ES"/>
          </a:p>
          <a:p>
            <a:r>
              <a:rPr lang="es-ES"/>
              <a:t>-</a:t>
            </a:r>
            <a:endParaRPr lang="es-CL"/>
          </a:p>
        </p:txBody>
      </p:sp>
      <p:sp>
        <p:nvSpPr>
          <p:cNvPr id="19460" name="Rectangle 17"/>
          <p:cNvSpPr>
            <a:spLocks noChangeArrowheads="1"/>
          </p:cNvSpPr>
          <p:nvPr/>
        </p:nvSpPr>
        <p:spPr bwMode="auto">
          <a:xfrm>
            <a:off x="-1763713" y="1773238"/>
            <a:ext cx="4572001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s-ES" sz="2000" b="1">
                <a:solidFill>
                  <a:srgbClr val="2B96E4"/>
                </a:solidFill>
              </a:rPr>
              <a:t>RESULTADOS</a:t>
            </a:r>
          </a:p>
          <a:p>
            <a:pPr algn="r"/>
            <a:r>
              <a:rPr lang="es-ES" sz="2000">
                <a:solidFill>
                  <a:srgbClr val="2B96E4"/>
                </a:solidFill>
              </a:rPr>
              <a:t>ESPERADOS</a:t>
            </a:r>
            <a:endParaRPr lang="es-CL" sz="2000">
              <a:solidFill>
                <a:srgbClr val="2B96E4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684213" y="2565400"/>
            <a:ext cx="2087562" cy="0"/>
          </a:xfrm>
          <a:prstGeom prst="line">
            <a:avLst/>
          </a:prstGeom>
          <a:ln w="12700" cmpd="sng"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62" name="Rectangle 11"/>
          <p:cNvSpPr>
            <a:spLocks noChangeArrowheads="1"/>
          </p:cNvSpPr>
          <p:nvPr/>
        </p:nvSpPr>
        <p:spPr bwMode="auto">
          <a:xfrm>
            <a:off x="4859338" y="1341438"/>
            <a:ext cx="3529012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CL" sz="1900">
                <a:solidFill>
                  <a:srgbClr val="404040"/>
                </a:solidFill>
                <a:latin typeface="Calibri" charset="0"/>
              </a:rPr>
              <a:t>Levantar necesidades de formación de los profesionales que se desempeñan en los sectores, retroalimentando a las diferentes escuelas, con el objeto de que estas puedan generar programas de postgrados, que cubran dichos requerimientos.</a:t>
            </a:r>
          </a:p>
        </p:txBody>
      </p:sp>
      <p:pic>
        <p:nvPicPr>
          <p:cNvPr id="19463" name="Picture 1" descr="icono_1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520825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6698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 descr="b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2138" y="-165100"/>
            <a:ext cx="1174751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4" descr="logo_UTE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" y="587375"/>
            <a:ext cx="14811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6"/>
          <p:cNvSpPr>
            <a:spLocks noChangeArrowheads="1"/>
          </p:cNvSpPr>
          <p:nvPr/>
        </p:nvSpPr>
        <p:spPr bwMode="auto">
          <a:xfrm>
            <a:off x="-1260475" y="836613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s-ES"/>
          </a:p>
          <a:p>
            <a:r>
              <a:rPr lang="es-ES"/>
              <a:t>-</a:t>
            </a:r>
            <a:endParaRPr lang="es-CL"/>
          </a:p>
        </p:txBody>
      </p:sp>
      <p:sp>
        <p:nvSpPr>
          <p:cNvPr id="20484" name="Rectangle 17"/>
          <p:cNvSpPr>
            <a:spLocks noChangeArrowheads="1"/>
          </p:cNvSpPr>
          <p:nvPr/>
        </p:nvSpPr>
        <p:spPr bwMode="auto">
          <a:xfrm>
            <a:off x="-1763713" y="1773238"/>
            <a:ext cx="4572001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s-ES" sz="2000" b="1">
                <a:solidFill>
                  <a:srgbClr val="2B96E4"/>
                </a:solidFill>
              </a:rPr>
              <a:t>RESULTADOS</a:t>
            </a:r>
          </a:p>
          <a:p>
            <a:pPr algn="r"/>
            <a:r>
              <a:rPr lang="es-ES" sz="2000">
                <a:solidFill>
                  <a:srgbClr val="2B96E4"/>
                </a:solidFill>
              </a:rPr>
              <a:t>ESPERADOS</a:t>
            </a:r>
            <a:endParaRPr lang="es-CL" sz="2000">
              <a:solidFill>
                <a:srgbClr val="2B96E4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684213" y="2565400"/>
            <a:ext cx="2087562" cy="0"/>
          </a:xfrm>
          <a:prstGeom prst="line">
            <a:avLst/>
          </a:prstGeom>
          <a:ln w="12700" cmpd="sng"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486" name="Rectangle 14"/>
          <p:cNvSpPr>
            <a:spLocks noChangeArrowheads="1"/>
          </p:cNvSpPr>
          <p:nvPr/>
        </p:nvSpPr>
        <p:spPr bwMode="auto">
          <a:xfrm>
            <a:off x="4859338" y="2420938"/>
            <a:ext cx="3673475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CL" sz="1900">
                <a:solidFill>
                  <a:srgbClr val="404040"/>
                </a:solidFill>
                <a:latin typeface="Calibri" charset="0"/>
              </a:rPr>
              <a:t>Intensificar el trabajo de i+d, patentamiento, transferencia tecnológica, asociados a las necesidades de los sectores. Se trata de ir posicionando estos conceptos al interior de la universidad y sus escuelas, en el mediano plazo, de tal modo de poder desarrollarlos en el futuro  próximo.</a:t>
            </a:r>
          </a:p>
        </p:txBody>
      </p:sp>
      <p:pic>
        <p:nvPicPr>
          <p:cNvPr id="20487" name="Picture 1" descr="icono_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636838"/>
            <a:ext cx="5413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458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 descr="b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2138" y="-165100"/>
            <a:ext cx="1174751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4" descr="logo_UTE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" y="587375"/>
            <a:ext cx="14811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6"/>
          <p:cNvSpPr>
            <a:spLocks noChangeArrowheads="1"/>
          </p:cNvSpPr>
          <p:nvPr/>
        </p:nvSpPr>
        <p:spPr bwMode="auto">
          <a:xfrm>
            <a:off x="-1260475" y="836613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s-ES"/>
          </a:p>
          <a:p>
            <a:r>
              <a:rPr lang="es-ES"/>
              <a:t>-</a:t>
            </a:r>
            <a:endParaRPr lang="es-CL"/>
          </a:p>
        </p:txBody>
      </p:sp>
      <p:sp>
        <p:nvSpPr>
          <p:cNvPr id="21508" name="Rectangle 17"/>
          <p:cNvSpPr>
            <a:spLocks noChangeArrowheads="1"/>
          </p:cNvSpPr>
          <p:nvPr/>
        </p:nvSpPr>
        <p:spPr bwMode="auto">
          <a:xfrm>
            <a:off x="-1763713" y="1773238"/>
            <a:ext cx="4572001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s-ES" sz="2000" b="1">
                <a:solidFill>
                  <a:srgbClr val="2B96E4"/>
                </a:solidFill>
              </a:rPr>
              <a:t>RESULTADOS</a:t>
            </a:r>
          </a:p>
          <a:p>
            <a:pPr algn="r"/>
            <a:r>
              <a:rPr lang="es-ES" sz="2000">
                <a:solidFill>
                  <a:srgbClr val="2B96E4"/>
                </a:solidFill>
              </a:rPr>
              <a:t>ESPERADOS</a:t>
            </a:r>
            <a:endParaRPr lang="es-CL" sz="2000">
              <a:solidFill>
                <a:srgbClr val="2B96E4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684213" y="2565400"/>
            <a:ext cx="2087562" cy="0"/>
          </a:xfrm>
          <a:prstGeom prst="line">
            <a:avLst/>
          </a:prstGeom>
          <a:ln w="12700" cmpd="sng"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10" name="Rectangle 14"/>
          <p:cNvSpPr>
            <a:spLocks noChangeArrowheads="1"/>
          </p:cNvSpPr>
          <p:nvPr/>
        </p:nvSpPr>
        <p:spPr bwMode="auto">
          <a:xfrm>
            <a:off x="4859338" y="2420938"/>
            <a:ext cx="3673475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1900" dirty="0">
                <a:solidFill>
                  <a:srgbClr val="404040"/>
                </a:solidFill>
                <a:latin typeface="Calibri" charset="0"/>
              </a:rPr>
              <a:t>intensificar el uso de becas internacionales, tanto para alumnos como académicos, </a:t>
            </a:r>
          </a:p>
          <a:p>
            <a:r>
              <a:rPr lang="es-ES" sz="1900" dirty="0">
                <a:solidFill>
                  <a:srgbClr val="404040"/>
                </a:solidFill>
                <a:latin typeface="Calibri" charset="0"/>
              </a:rPr>
              <a:t>como otra forma de transferir conocimientos, nuevas tecnologías y procesos.</a:t>
            </a:r>
          </a:p>
        </p:txBody>
      </p:sp>
      <p:sp>
        <p:nvSpPr>
          <p:cNvPr id="21511" name="Rectangle 21"/>
          <p:cNvSpPr>
            <a:spLocks noChangeArrowheads="1"/>
          </p:cNvSpPr>
          <p:nvPr/>
        </p:nvSpPr>
        <p:spPr bwMode="auto">
          <a:xfrm>
            <a:off x="4859338" y="4652963"/>
            <a:ext cx="3529012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1900">
                <a:solidFill>
                  <a:srgbClr val="404040"/>
                </a:solidFill>
                <a:latin typeface="Calibri" charset="0"/>
              </a:rPr>
              <a:t>Crear una gran red Privada, Pública y No Gubernamental en torno a la universidad</a:t>
            </a:r>
            <a:endParaRPr lang="es-CL" sz="1900">
              <a:solidFill>
                <a:srgbClr val="404040"/>
              </a:solidFill>
              <a:latin typeface="Calibri" charset="0"/>
            </a:endParaRPr>
          </a:p>
        </p:txBody>
      </p:sp>
      <p:pic>
        <p:nvPicPr>
          <p:cNvPr id="21512" name="Picture 1" descr="icono_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689475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2" descr="icono_1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565400"/>
            <a:ext cx="6492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7043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b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2138" y="-165100"/>
            <a:ext cx="1174751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logo_UTE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" y="587375"/>
            <a:ext cx="14811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-1260475" y="836613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s-ES"/>
          </a:p>
          <a:p>
            <a:r>
              <a:rPr lang="es-ES"/>
              <a:t>-</a:t>
            </a:r>
            <a:endParaRPr lang="es-CL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-1048398" y="1773238"/>
            <a:ext cx="45720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s-ES" sz="2000" dirty="0" smtClean="0">
                <a:solidFill>
                  <a:srgbClr val="2B96E4"/>
                </a:solidFill>
              </a:rPr>
              <a:t>USO</a:t>
            </a:r>
            <a:r>
              <a:rPr lang="es-ES" sz="2000" b="1" dirty="0" smtClean="0">
                <a:solidFill>
                  <a:srgbClr val="2B96E4"/>
                </a:solidFill>
              </a:rPr>
              <a:t> LEY DE </a:t>
            </a:r>
          </a:p>
          <a:p>
            <a:pPr algn="r"/>
            <a:r>
              <a:rPr lang="es-ES" sz="2000" b="1" dirty="0" smtClean="0">
                <a:solidFill>
                  <a:srgbClr val="2B96E4"/>
                </a:solidFill>
              </a:rPr>
              <a:t>DONACIONES</a:t>
            </a:r>
            <a:endParaRPr lang="es-CL" sz="2000" b="1" dirty="0">
              <a:solidFill>
                <a:srgbClr val="2B96E4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1399528" y="2565400"/>
            <a:ext cx="2087562" cy="0"/>
          </a:xfrm>
          <a:prstGeom prst="line">
            <a:avLst/>
          </a:prstGeom>
          <a:ln w="12700" cmpd="sng"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981518" y="4475058"/>
            <a:ext cx="27214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Datos Ministerio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Educación</a:t>
            </a:r>
            <a:endParaRPr lang="en-US" sz="1600" dirty="0"/>
          </a:p>
        </p:txBody>
      </p:sp>
      <p:sp>
        <p:nvSpPr>
          <p:cNvPr id="22" name="Rectangle 21"/>
          <p:cNvSpPr/>
          <p:nvPr/>
        </p:nvSpPr>
        <p:spPr>
          <a:xfrm>
            <a:off x="981518" y="3843326"/>
            <a:ext cx="2701224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2007-2011</a:t>
            </a:r>
            <a:endParaRPr lang="en-US" sz="4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42072" y="3167795"/>
            <a:ext cx="1403825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5500" dirty="0">
                <a:solidFill>
                  <a:srgbClr val="339EFF"/>
                </a:solidFill>
              </a:rPr>
              <a:t>52% </a:t>
            </a:r>
            <a:endParaRPr lang="en-US" sz="5500" dirty="0">
              <a:solidFill>
                <a:srgbClr val="339EFF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596232" y="1794730"/>
            <a:ext cx="2760942" cy="1710373"/>
            <a:chOff x="4596232" y="1794730"/>
            <a:chExt cx="2760942" cy="1710373"/>
          </a:xfrm>
        </p:grpSpPr>
        <p:sp>
          <p:nvSpPr>
            <p:cNvPr id="18" name="Rectangle 17"/>
            <p:cNvSpPr/>
            <p:nvPr/>
          </p:nvSpPr>
          <p:spPr>
            <a:xfrm>
              <a:off x="4596232" y="1794730"/>
              <a:ext cx="204081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200" b="1" dirty="0"/>
                <a:t>U. de Los Andes </a:t>
              </a:r>
              <a:endParaRPr lang="en-US" sz="22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610830" y="2005053"/>
              <a:ext cx="2011939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5600" b="1" dirty="0">
                  <a:solidFill>
                    <a:srgbClr val="339EFF"/>
                  </a:solidFill>
                </a:rPr>
                <a:t>26 </a:t>
              </a:r>
              <a:r>
                <a:rPr lang="es-ES" sz="5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mil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596232" y="2550996"/>
              <a:ext cx="2760942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5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Millones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631848" y="4076910"/>
            <a:ext cx="3324218" cy="1728711"/>
            <a:chOff x="4631848" y="4076910"/>
            <a:chExt cx="3324218" cy="1728711"/>
          </a:xfrm>
        </p:grpSpPr>
        <p:sp>
          <p:nvSpPr>
            <p:cNvPr id="31" name="Rectangle 30"/>
            <p:cNvSpPr/>
            <p:nvPr/>
          </p:nvSpPr>
          <p:spPr>
            <a:xfrm>
              <a:off x="4631848" y="4076910"/>
              <a:ext cx="144198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200" b="1" dirty="0"/>
                <a:t>U. </a:t>
              </a:r>
              <a:r>
                <a:rPr lang="es-ES" sz="2200" b="1" dirty="0" smtClean="0"/>
                <a:t>Católica </a:t>
              </a:r>
              <a:endParaRPr lang="en-US" sz="220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646446" y="4287233"/>
              <a:ext cx="330962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5600" b="1" dirty="0" smtClean="0">
                  <a:solidFill>
                    <a:srgbClr val="339EFF"/>
                  </a:solidFill>
                </a:rPr>
                <a:t>23 </a:t>
              </a:r>
              <a:r>
                <a:rPr lang="es-ES" sz="5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mil</a:t>
              </a:r>
              <a:r>
                <a:rPr lang="es-ES" sz="5600" b="1" dirty="0" smtClean="0">
                  <a:solidFill>
                    <a:srgbClr val="404040"/>
                  </a:solidFill>
                </a:rPr>
                <a:t> </a:t>
              </a:r>
              <a:r>
                <a:rPr lang="es-ES" sz="5600" b="1" dirty="0" smtClean="0">
                  <a:solidFill>
                    <a:srgbClr val="339EFF"/>
                  </a:solidFill>
                </a:rPr>
                <a:t>400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631848" y="4851514"/>
              <a:ext cx="2760942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5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Millones</a:t>
              </a:r>
              <a:endParaRPr lang="es-ES" sz="5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4357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b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2138" y="-165100"/>
            <a:ext cx="1174751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logo_UTE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" y="587375"/>
            <a:ext cx="14811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-1260475" y="836613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s-ES"/>
          </a:p>
          <a:p>
            <a:r>
              <a:rPr lang="es-ES"/>
              <a:t>-</a:t>
            </a:r>
            <a:endParaRPr lang="es-CL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-1048398" y="1773238"/>
            <a:ext cx="45720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s-ES" sz="2000" dirty="0" smtClean="0">
                <a:solidFill>
                  <a:srgbClr val="2B96E4"/>
                </a:solidFill>
              </a:rPr>
              <a:t>USO</a:t>
            </a:r>
            <a:r>
              <a:rPr lang="es-ES" sz="2000" b="1" dirty="0" smtClean="0">
                <a:solidFill>
                  <a:srgbClr val="2B96E4"/>
                </a:solidFill>
              </a:rPr>
              <a:t> LEY DE </a:t>
            </a:r>
          </a:p>
          <a:p>
            <a:pPr algn="r"/>
            <a:r>
              <a:rPr lang="es-ES" sz="2000" b="1" dirty="0" smtClean="0">
                <a:solidFill>
                  <a:srgbClr val="2B96E4"/>
                </a:solidFill>
              </a:rPr>
              <a:t>DONACIONES</a:t>
            </a:r>
            <a:endParaRPr lang="es-CL" sz="2000" b="1" dirty="0">
              <a:solidFill>
                <a:srgbClr val="2B96E4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1399528" y="2565400"/>
            <a:ext cx="2087562" cy="0"/>
          </a:xfrm>
          <a:prstGeom prst="line">
            <a:avLst/>
          </a:prstGeom>
          <a:ln w="12700" cmpd="sng"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4596232" y="1794730"/>
            <a:ext cx="2760942" cy="1710373"/>
            <a:chOff x="4596232" y="1794730"/>
            <a:chExt cx="2760942" cy="1710373"/>
          </a:xfrm>
        </p:grpSpPr>
        <p:sp>
          <p:nvSpPr>
            <p:cNvPr id="24" name="Rectangle 23"/>
            <p:cNvSpPr/>
            <p:nvPr/>
          </p:nvSpPr>
          <p:spPr>
            <a:xfrm>
              <a:off x="4596232" y="1794730"/>
              <a:ext cx="204081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200" b="1" dirty="0"/>
                <a:t>U. de Los Andes </a:t>
              </a:r>
              <a:endParaRPr lang="en-US" sz="22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610830" y="2005053"/>
              <a:ext cx="2011939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5600" b="1" dirty="0">
                  <a:solidFill>
                    <a:srgbClr val="339EFF"/>
                  </a:solidFill>
                </a:rPr>
                <a:t>26 </a:t>
              </a:r>
              <a:r>
                <a:rPr lang="es-ES" sz="5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mil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596232" y="2550996"/>
              <a:ext cx="2760942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5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Millones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631848" y="4076910"/>
            <a:ext cx="3324218" cy="1728711"/>
            <a:chOff x="4631848" y="4076910"/>
            <a:chExt cx="3324218" cy="1728711"/>
          </a:xfrm>
        </p:grpSpPr>
        <p:sp>
          <p:nvSpPr>
            <p:cNvPr id="28" name="Rectangle 27"/>
            <p:cNvSpPr/>
            <p:nvPr/>
          </p:nvSpPr>
          <p:spPr>
            <a:xfrm>
              <a:off x="4631848" y="4076910"/>
              <a:ext cx="144198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200" b="1" dirty="0"/>
                <a:t>U. </a:t>
              </a:r>
              <a:r>
                <a:rPr lang="es-ES" sz="2200" b="1" dirty="0" smtClean="0"/>
                <a:t>Católica </a:t>
              </a:r>
              <a:endParaRPr lang="en-US" sz="22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646446" y="4287233"/>
              <a:ext cx="330962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5600" b="1" dirty="0" smtClean="0">
                  <a:solidFill>
                    <a:srgbClr val="339EFF"/>
                  </a:solidFill>
                </a:rPr>
                <a:t>23 </a:t>
              </a:r>
              <a:r>
                <a:rPr lang="es-ES" sz="5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mil</a:t>
              </a:r>
              <a:r>
                <a:rPr lang="es-ES" sz="5600" b="1" dirty="0" smtClean="0">
                  <a:solidFill>
                    <a:srgbClr val="404040"/>
                  </a:solidFill>
                </a:rPr>
                <a:t> </a:t>
              </a:r>
              <a:r>
                <a:rPr lang="es-ES" sz="5600" b="1" dirty="0" smtClean="0">
                  <a:solidFill>
                    <a:srgbClr val="339EFF"/>
                  </a:solidFill>
                </a:rPr>
                <a:t>400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631848" y="4851514"/>
              <a:ext cx="2760942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5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Millones</a:t>
              </a:r>
              <a:endParaRPr lang="es-ES" sz="5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045120" y="3186727"/>
            <a:ext cx="249807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 el </a:t>
            </a:r>
            <a:r>
              <a:rPr lang="es-E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ranking de 56 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Universidades, </a:t>
            </a:r>
            <a:endParaRPr lang="es-E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según 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 monto de donaciones recibidas en este período </a:t>
            </a:r>
            <a:endParaRPr lang="es-E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r>
              <a:rPr lang="es-ES" sz="2000" b="1" dirty="0" smtClean="0">
                <a:solidFill>
                  <a:srgbClr val="339EFF"/>
                </a:solidFill>
              </a:rPr>
              <a:t>la </a:t>
            </a:r>
            <a:r>
              <a:rPr lang="es-ES" sz="2000" b="1" dirty="0">
                <a:solidFill>
                  <a:srgbClr val="339EFF"/>
                </a:solidFill>
              </a:rPr>
              <a:t>UTEM  se ubica </a:t>
            </a:r>
            <a:endParaRPr lang="es-ES" sz="2000" b="1" dirty="0" smtClean="0">
              <a:solidFill>
                <a:srgbClr val="339EFF"/>
              </a:solidFill>
            </a:endParaRPr>
          </a:p>
          <a:p>
            <a:pPr algn="r"/>
            <a:r>
              <a:rPr lang="es-ES" sz="2000" b="1" dirty="0" smtClean="0">
                <a:solidFill>
                  <a:srgbClr val="339EFF"/>
                </a:solidFill>
              </a:rPr>
              <a:t>en </a:t>
            </a:r>
            <a:r>
              <a:rPr lang="es-ES" sz="2000" b="1" dirty="0">
                <a:solidFill>
                  <a:srgbClr val="339EFF"/>
                </a:solidFill>
              </a:rPr>
              <a:t>el lugar 43 con </a:t>
            </a:r>
            <a:endParaRPr lang="es-ES" sz="2000" b="1" dirty="0" smtClean="0">
              <a:solidFill>
                <a:srgbClr val="339EFF"/>
              </a:solidFill>
            </a:endParaRPr>
          </a:p>
          <a:p>
            <a:pPr algn="r"/>
            <a:r>
              <a:rPr lang="es-ES" sz="2000" b="1" dirty="0" smtClean="0">
                <a:solidFill>
                  <a:srgbClr val="339EFF"/>
                </a:solidFill>
              </a:rPr>
              <a:t>$ </a:t>
            </a:r>
            <a:r>
              <a:rPr lang="es-ES" sz="2000" b="1" dirty="0">
                <a:solidFill>
                  <a:srgbClr val="339EFF"/>
                </a:solidFill>
              </a:rPr>
              <a:t>50.326.060</a:t>
            </a:r>
            <a:r>
              <a:rPr lang="es-ES" sz="2000" dirty="0">
                <a:solidFill>
                  <a:srgbClr val="339EFF"/>
                </a:solidFill>
              </a:rPr>
              <a:t>.</a:t>
            </a:r>
            <a:endParaRPr lang="es-ES_tradnl" sz="2000" dirty="0">
              <a:solidFill>
                <a:srgbClr val="339EFF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15885" y="0"/>
            <a:ext cx="3664169" cy="6409073"/>
          </a:xfrm>
          <a:prstGeom prst="rect">
            <a:avLst/>
          </a:prstGeom>
          <a:solidFill>
            <a:srgbClr val="339EFF">
              <a:alpha val="8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9EFF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577935" y="960754"/>
            <a:ext cx="4572000" cy="4779387"/>
            <a:chOff x="4577935" y="960754"/>
            <a:chExt cx="4572000" cy="4779387"/>
          </a:xfrm>
        </p:grpSpPr>
        <p:sp>
          <p:nvSpPr>
            <p:cNvPr id="6" name="Rectangle 5"/>
            <p:cNvSpPr/>
            <p:nvPr/>
          </p:nvSpPr>
          <p:spPr>
            <a:xfrm>
              <a:off x="4577935" y="960754"/>
              <a:ext cx="4572000" cy="104644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s-ES" sz="2200" b="1" dirty="0">
                  <a:solidFill>
                    <a:schemeClr val="bg1"/>
                  </a:solidFill>
                </a:rPr>
                <a:t>La matrícula </a:t>
              </a:r>
              <a:endParaRPr lang="es-ES" sz="2200" b="1" dirty="0" smtClean="0">
                <a:solidFill>
                  <a:schemeClr val="bg1"/>
                </a:solidFill>
              </a:endParaRPr>
            </a:p>
            <a:p>
              <a:r>
                <a:rPr lang="es-ES" sz="2200" b="1" dirty="0" smtClean="0">
                  <a:solidFill>
                    <a:schemeClr val="bg1"/>
                  </a:solidFill>
                </a:rPr>
                <a:t>proviene</a:t>
              </a:r>
              <a:r>
                <a:rPr lang="es-ES" sz="2200" b="1" dirty="0">
                  <a:solidFill>
                    <a:schemeClr val="bg1"/>
                  </a:solidFill>
                </a:rPr>
                <a:t>:</a:t>
              </a:r>
              <a:endParaRPr lang="es-ES_tradnl" sz="2200" dirty="0">
                <a:solidFill>
                  <a:schemeClr val="bg1"/>
                </a:solidFill>
              </a:endParaRPr>
            </a:p>
            <a:p>
              <a:r>
                <a:rPr lang="es-ES" dirty="0"/>
                <a:t> </a:t>
              </a:r>
              <a:endParaRPr lang="es-ES_tradnl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588054" y="1801140"/>
              <a:ext cx="204081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200" b="1" dirty="0"/>
                <a:t>U. de Los Andes </a:t>
              </a:r>
              <a:endParaRPr lang="en-US" sz="22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17250" y="2013042"/>
              <a:ext cx="1436160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5600" b="1" dirty="0"/>
                <a:t>84%</a:t>
              </a:r>
              <a:endParaRPr lang="en-US" sz="5600" b="1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615933" y="2853497"/>
              <a:ext cx="2881124" cy="6591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s-ES" sz="2000" b="1" dirty="0" smtClean="0">
                  <a:solidFill>
                    <a:srgbClr val="FFFFFF"/>
                  </a:solidFill>
                </a:rPr>
                <a:t>COLEGIOS</a:t>
              </a:r>
            </a:p>
            <a:p>
              <a:pPr>
                <a:lnSpc>
                  <a:spcPct val="80000"/>
                </a:lnSpc>
              </a:pPr>
              <a:r>
                <a:rPr lang="es-ES" sz="2500" dirty="0" smtClean="0">
                  <a:solidFill>
                    <a:srgbClr val="FFFFFF"/>
                  </a:solidFill>
                </a:rPr>
                <a:t>Particulares </a:t>
              </a:r>
              <a:r>
                <a:rPr lang="es-ES" sz="2500" dirty="0">
                  <a:solidFill>
                    <a:srgbClr val="FFFFFF"/>
                  </a:solidFill>
                </a:rPr>
                <a:t>Pagados </a:t>
              </a:r>
              <a:endParaRPr lang="en-US" sz="2500" dirty="0">
                <a:solidFill>
                  <a:srgbClr val="FFFFFF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620895" y="4057190"/>
              <a:ext cx="144198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200" b="1" dirty="0"/>
                <a:t>U. </a:t>
              </a:r>
              <a:r>
                <a:rPr lang="es-ES" sz="2200" b="1" dirty="0" smtClean="0"/>
                <a:t>Cat</a:t>
              </a:r>
              <a:r>
                <a:rPr lang="es-ES" sz="2200" b="1" dirty="0" smtClean="0"/>
                <a:t>ólica</a:t>
              </a:r>
              <a:endParaRPr lang="en-US" sz="22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623670" y="4240531"/>
              <a:ext cx="1436160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5600" b="1" dirty="0" smtClean="0"/>
                <a:t>68%</a:t>
              </a:r>
              <a:endParaRPr lang="en-US" sz="5600" b="1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622353" y="5080986"/>
              <a:ext cx="2881124" cy="6591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s-ES" sz="2000" b="1" dirty="0" smtClean="0">
                  <a:solidFill>
                    <a:srgbClr val="FFFFFF"/>
                  </a:solidFill>
                </a:rPr>
                <a:t>COLEGIOS</a:t>
              </a:r>
            </a:p>
            <a:p>
              <a:pPr>
                <a:lnSpc>
                  <a:spcPct val="80000"/>
                </a:lnSpc>
              </a:pPr>
              <a:r>
                <a:rPr lang="es-ES" sz="2500" dirty="0" smtClean="0">
                  <a:solidFill>
                    <a:srgbClr val="FFFFFF"/>
                  </a:solidFill>
                </a:rPr>
                <a:t>Particulares </a:t>
              </a:r>
              <a:r>
                <a:rPr lang="es-ES" sz="2500" dirty="0">
                  <a:solidFill>
                    <a:srgbClr val="FFFFFF"/>
                  </a:solidFill>
                </a:rPr>
                <a:t>Pagados </a:t>
              </a:r>
              <a:endParaRPr lang="en-US" sz="25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1861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b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2138" y="-165100"/>
            <a:ext cx="1174751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logo_UTE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" y="587375"/>
            <a:ext cx="14811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4493" y="1612583"/>
            <a:ext cx="26138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600" b="1" dirty="0" smtClean="0">
                <a:solidFill>
                  <a:srgbClr val="339EFF"/>
                </a:solidFill>
              </a:rPr>
              <a:t>Entonces podemos</a:t>
            </a:r>
          </a:p>
          <a:p>
            <a:pPr algn="r"/>
            <a:r>
              <a:rPr lang="es-ES" sz="1600" b="1" dirty="0">
                <a:solidFill>
                  <a:srgbClr val="339EFF"/>
                </a:solidFill>
              </a:rPr>
              <a:t>c</a:t>
            </a:r>
            <a:r>
              <a:rPr lang="es-ES" sz="1600" b="1" dirty="0" smtClean="0">
                <a:solidFill>
                  <a:srgbClr val="339EFF"/>
                </a:solidFill>
              </a:rPr>
              <a:t>oncluir que existen </a:t>
            </a:r>
            <a:r>
              <a:rPr lang="es-ES" sz="1600" b="1" dirty="0">
                <a:solidFill>
                  <a:srgbClr val="339EFF"/>
                </a:solidFill>
              </a:rPr>
              <a:t>al menos tres elementos</a:t>
            </a:r>
            <a:r>
              <a:rPr lang="es-ES" sz="1600" b="1" dirty="0" smtClean="0">
                <a:solidFill>
                  <a:srgbClr val="339EFF"/>
                </a:solidFill>
              </a:rPr>
              <a:t>,</a:t>
            </a:r>
          </a:p>
          <a:p>
            <a:pPr algn="r"/>
            <a:r>
              <a:rPr lang="es-ES" sz="1600" b="1" dirty="0" smtClean="0">
                <a:solidFill>
                  <a:srgbClr val="339EFF"/>
                </a:solidFill>
              </a:rPr>
              <a:t> a </a:t>
            </a:r>
            <a:r>
              <a:rPr lang="es-ES" sz="1600" b="1" dirty="0">
                <a:solidFill>
                  <a:srgbClr val="339EFF"/>
                </a:solidFill>
              </a:rPr>
              <a:t>favor de </a:t>
            </a:r>
            <a:r>
              <a:rPr lang="es-ES" sz="1600" b="1" dirty="0" smtClean="0">
                <a:solidFill>
                  <a:srgbClr val="339EFF"/>
                </a:solidFill>
              </a:rPr>
              <a:t>la </a:t>
            </a:r>
            <a:r>
              <a:rPr lang="es-ES" sz="1600" b="1" dirty="0">
                <a:solidFill>
                  <a:srgbClr val="339EFF"/>
                </a:solidFill>
              </a:rPr>
              <a:t>utilización </a:t>
            </a:r>
            <a:endParaRPr lang="es-ES" sz="1600" b="1" dirty="0" smtClean="0">
              <a:solidFill>
                <a:srgbClr val="339EFF"/>
              </a:solidFill>
            </a:endParaRPr>
          </a:p>
          <a:p>
            <a:pPr algn="r"/>
            <a:r>
              <a:rPr lang="es-ES" sz="1600" b="1" dirty="0" smtClean="0">
                <a:solidFill>
                  <a:srgbClr val="339EFF"/>
                </a:solidFill>
              </a:rPr>
              <a:t>de </a:t>
            </a:r>
            <a:r>
              <a:rPr lang="es-ES" sz="1600" b="1" dirty="0">
                <a:solidFill>
                  <a:srgbClr val="339EFF"/>
                </a:solidFill>
              </a:rPr>
              <a:t>este instrumento por parte </a:t>
            </a:r>
            <a:r>
              <a:rPr lang="es-ES" sz="1600" b="1" dirty="0" smtClean="0">
                <a:solidFill>
                  <a:srgbClr val="339EFF"/>
                </a:solidFill>
              </a:rPr>
              <a:t>de </a:t>
            </a:r>
            <a:r>
              <a:rPr lang="es-ES" sz="1600" b="1" dirty="0">
                <a:solidFill>
                  <a:srgbClr val="339EFF"/>
                </a:solidFill>
              </a:rPr>
              <a:t>la </a:t>
            </a:r>
            <a:r>
              <a:rPr lang="es-ES" sz="1600" b="1" dirty="0" smtClean="0">
                <a:solidFill>
                  <a:srgbClr val="339EFF"/>
                </a:solidFill>
              </a:rPr>
              <a:t>UTEM</a:t>
            </a:r>
            <a:endParaRPr lang="es-ES_tradnl" sz="1600" dirty="0">
              <a:solidFill>
                <a:srgbClr val="339EFF"/>
              </a:solidFill>
              <a:effectLst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280912" y="1697307"/>
            <a:ext cx="433387" cy="431800"/>
            <a:chOff x="4020134" y="2349500"/>
            <a:chExt cx="433387" cy="431800"/>
          </a:xfrm>
        </p:grpSpPr>
        <p:sp>
          <p:nvSpPr>
            <p:cNvPr id="5" name="Oval 4"/>
            <p:cNvSpPr/>
            <p:nvPr/>
          </p:nvSpPr>
          <p:spPr>
            <a:xfrm>
              <a:off x="4020134" y="2349500"/>
              <a:ext cx="433387" cy="431800"/>
            </a:xfrm>
            <a:prstGeom prst="ellipse">
              <a:avLst/>
            </a:prstGeom>
            <a:solidFill>
              <a:srgbClr val="0E8FE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4020134" y="2349500"/>
              <a:ext cx="43338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s-ES" b="1" dirty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280912" y="3568551"/>
            <a:ext cx="433387" cy="431800"/>
            <a:chOff x="4020134" y="3860800"/>
            <a:chExt cx="433387" cy="431800"/>
          </a:xfrm>
        </p:grpSpPr>
        <p:sp>
          <p:nvSpPr>
            <p:cNvPr id="7" name="Oval 6"/>
            <p:cNvSpPr/>
            <p:nvPr/>
          </p:nvSpPr>
          <p:spPr>
            <a:xfrm>
              <a:off x="4020134" y="3860800"/>
              <a:ext cx="433387" cy="431800"/>
            </a:xfrm>
            <a:prstGeom prst="ellipse">
              <a:avLst/>
            </a:prstGeom>
            <a:solidFill>
              <a:srgbClr val="0E8FE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020134" y="3860800"/>
              <a:ext cx="43338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s-ES" b="1" dirty="0">
                  <a:solidFill>
                    <a:schemeClr val="bg1"/>
                  </a:solidFill>
                </a:rPr>
                <a:t>2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280912" y="4891967"/>
            <a:ext cx="433387" cy="431800"/>
            <a:chOff x="3059113" y="1844675"/>
            <a:chExt cx="433387" cy="431800"/>
          </a:xfrm>
        </p:grpSpPr>
        <p:sp>
          <p:nvSpPr>
            <p:cNvPr id="9" name="Oval 8"/>
            <p:cNvSpPr/>
            <p:nvPr/>
          </p:nvSpPr>
          <p:spPr>
            <a:xfrm>
              <a:off x="3059113" y="1844675"/>
              <a:ext cx="433387" cy="431800"/>
            </a:xfrm>
            <a:prstGeom prst="ellipse">
              <a:avLst/>
            </a:prstGeom>
            <a:solidFill>
              <a:srgbClr val="0E8FE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059113" y="1844675"/>
              <a:ext cx="43338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s-ES" b="1" dirty="0">
                  <a:solidFill>
                    <a:schemeClr val="bg1"/>
                  </a:solidFill>
                </a:rPr>
                <a:t>3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3804470" y="1662981"/>
            <a:ext cx="44786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Existe un amplio espacio de crecimiento, </a:t>
            </a:r>
            <a:endParaRPr lang="es-E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los 94 mil ochocientos millones  de pesos </a:t>
            </a: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UTEM sólo captó 50 millones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es decir el 0,05%, proveniente de 18 empresas, de las cuales sólo 3 concentra el 60%.</a:t>
            </a:r>
            <a:endParaRPr lang="es-ES_tradnl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42460" y="3544433"/>
            <a:ext cx="44786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UTEM, es Estatal, por lo que no se </a:t>
            </a:r>
            <a:endParaRPr lang="es-E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pueden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vincular las donaciones a </a:t>
            </a:r>
            <a:endParaRPr lang="es-E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empresas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relacionadas.</a:t>
            </a:r>
            <a:endParaRPr lang="es-ES_tradnl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08137" y="488052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s-ES" dirty="0">
                <a:solidFill>
                  <a:srgbClr val="595959"/>
                </a:solidFill>
              </a:rPr>
              <a:t>La Matrícula de la UTEM está </a:t>
            </a:r>
            <a:endParaRPr lang="es-ES" dirty="0" smtClean="0">
              <a:solidFill>
                <a:srgbClr val="595959"/>
              </a:solidFill>
            </a:endParaRPr>
          </a:p>
          <a:p>
            <a:pPr lvl="0"/>
            <a:r>
              <a:rPr lang="es-ES" dirty="0">
                <a:solidFill>
                  <a:srgbClr val="595959"/>
                </a:solidFill>
              </a:rPr>
              <a:t>c</a:t>
            </a:r>
            <a:r>
              <a:rPr lang="es-ES" dirty="0" smtClean="0">
                <a:solidFill>
                  <a:srgbClr val="595959"/>
                </a:solidFill>
              </a:rPr>
              <a:t>oncentrada en </a:t>
            </a:r>
            <a:r>
              <a:rPr lang="es-ES" dirty="0">
                <a:solidFill>
                  <a:srgbClr val="595959"/>
                </a:solidFill>
              </a:rPr>
              <a:t>estratos </a:t>
            </a:r>
            <a:r>
              <a:rPr lang="es-ES" dirty="0" smtClean="0">
                <a:solidFill>
                  <a:srgbClr val="595959"/>
                </a:solidFill>
              </a:rPr>
              <a:t>socio</a:t>
            </a:r>
          </a:p>
          <a:p>
            <a:pPr lvl="0"/>
            <a:r>
              <a:rPr lang="es-ES" dirty="0" smtClean="0">
                <a:solidFill>
                  <a:srgbClr val="595959"/>
                </a:solidFill>
              </a:rPr>
              <a:t>económicos </a:t>
            </a:r>
            <a:r>
              <a:rPr lang="es-ES" dirty="0">
                <a:solidFill>
                  <a:srgbClr val="595959"/>
                </a:solidFill>
              </a:rPr>
              <a:t>Medios y Bajos.</a:t>
            </a:r>
            <a:endParaRPr lang="es-ES_tradnl" dirty="0">
              <a:solidFill>
                <a:srgbClr val="595959"/>
              </a:solidFill>
              <a:effectLst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952750" y="1700213"/>
            <a:ext cx="0" cy="4392612"/>
          </a:xfrm>
          <a:prstGeom prst="line">
            <a:avLst/>
          </a:prstGeom>
          <a:ln w="12700" cmpd="sng"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167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 descr="b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2138" y="-165100"/>
            <a:ext cx="1174751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4" descr="logo_UTE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" y="587375"/>
            <a:ext cx="14811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8"/>
          <p:cNvSpPr>
            <a:spLocks noChangeArrowheads="1"/>
          </p:cNvSpPr>
          <p:nvPr/>
        </p:nvSpPr>
        <p:spPr bwMode="auto">
          <a:xfrm>
            <a:off x="2195513" y="2544763"/>
            <a:ext cx="45720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s-ES" sz="4000" b="1">
                <a:solidFill>
                  <a:srgbClr val="2B96E4"/>
                </a:solidFill>
              </a:rPr>
              <a:t>20 AÑOS</a:t>
            </a:r>
          </a:p>
          <a:p>
            <a:pPr algn="r"/>
            <a:r>
              <a:rPr lang="es-ES" sz="4000">
                <a:solidFill>
                  <a:srgbClr val="2B96E4"/>
                </a:solidFill>
              </a:rPr>
              <a:t>TRAYECTORIA</a:t>
            </a:r>
            <a:endParaRPr lang="es-CL" sz="4000">
              <a:solidFill>
                <a:srgbClr val="2B96E4"/>
              </a:solidFill>
            </a:endParaRPr>
          </a:p>
        </p:txBody>
      </p:sp>
      <p:pic>
        <p:nvPicPr>
          <p:cNvPr id="7" name="Picture 6" descr="acreditac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984625"/>
            <a:ext cx="49387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524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contraportad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188" y="0"/>
            <a:ext cx="93503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1907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b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2138" y="-165100"/>
            <a:ext cx="1174751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4" descr="logo_UTE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" y="587375"/>
            <a:ext cx="14811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27088" y="2133600"/>
            <a:ext cx="4572000" cy="26765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La Universidad </a:t>
            </a:r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en concordancia con su misión </a:t>
            </a: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se destaca preferentemente en </a:t>
            </a:r>
          </a:p>
          <a:p>
            <a:pPr>
              <a:defRPr/>
            </a:pP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las áreas del conocimiento:</a:t>
            </a:r>
          </a:p>
          <a:p>
            <a:pPr>
              <a:defRPr/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Calibri" charset="0"/>
            </a:endParaRPr>
          </a:p>
          <a:p>
            <a:pPr>
              <a:defRPr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TECNOLOGÍA</a:t>
            </a:r>
          </a:p>
          <a:p>
            <a:pPr>
              <a:defRPr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ADMINISTRACIÓN Y ECONOMÍA</a:t>
            </a:r>
          </a:p>
          <a:p>
            <a:pPr>
              <a:defRPr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DISEÑO</a:t>
            </a:r>
          </a:p>
          <a:p>
            <a:pPr>
              <a:defRPr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ARQUITECTURA</a:t>
            </a:r>
          </a:p>
          <a:p>
            <a:pPr>
              <a:defRPr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CIENCIAS SOCIALES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5219700" y="2133600"/>
            <a:ext cx="0" cy="3959225"/>
          </a:xfrm>
          <a:prstGeom prst="line">
            <a:avLst/>
          </a:prstGeom>
          <a:ln w="12700" cmpd="sng"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364163" y="2133600"/>
            <a:ext cx="4572000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s-ES" sz="4000" b="1" dirty="0">
                <a:solidFill>
                  <a:srgbClr val="2B96E4"/>
                </a:solidFill>
                <a:latin typeface="+mn-lt"/>
              </a:rPr>
              <a:t>29 </a:t>
            </a:r>
          </a:p>
          <a:p>
            <a:pPr>
              <a:lnSpc>
                <a:spcPct val="80000"/>
              </a:lnSpc>
              <a:defRPr/>
            </a:pPr>
            <a:r>
              <a:rPr lang="es-ES" sz="4000" b="1" dirty="0">
                <a:solidFill>
                  <a:srgbClr val="2B96E4"/>
                </a:solidFill>
                <a:latin typeface="+mn-lt"/>
              </a:rPr>
              <a:t>CARRERAS</a:t>
            </a:r>
          </a:p>
          <a:p>
            <a:pPr>
              <a:lnSpc>
                <a:spcPct val="80000"/>
              </a:lnSpc>
              <a:defRPr/>
            </a:pPr>
            <a:r>
              <a:rPr lang="es-ES" sz="4000" dirty="0">
                <a:solidFill>
                  <a:srgbClr val="2B96E4"/>
                </a:solidFill>
                <a:latin typeface="+mn-lt"/>
              </a:rPr>
              <a:t>PREGRADO</a:t>
            </a:r>
            <a:endParaRPr lang="es-CL" sz="4000" dirty="0">
              <a:solidFill>
                <a:srgbClr val="2B96E4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35600" y="4367213"/>
            <a:ext cx="1379538" cy="431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200" b="1" i="1" dirty="0">
                <a:solidFill>
                  <a:srgbClr val="0E8FE7"/>
                </a:solidFill>
                <a:latin typeface="+mn-lt"/>
              </a:rPr>
              <a:t>matrícula</a:t>
            </a:r>
            <a:endParaRPr lang="en-US" sz="2200" i="1" dirty="0">
              <a:solidFill>
                <a:srgbClr val="0E8FE7"/>
              </a:solidFill>
              <a:latin typeface="+mn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435600" y="3789363"/>
            <a:ext cx="29527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364163" y="3767138"/>
            <a:ext cx="1508125" cy="784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500" b="1" dirty="0">
                <a:solidFill>
                  <a:srgbClr val="0E8FE7"/>
                </a:solidFill>
                <a:latin typeface="+mn-lt"/>
              </a:rPr>
              <a:t>7.124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16550" y="4781550"/>
            <a:ext cx="1519238" cy="9509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1700" dirty="0">
                <a:solidFill>
                  <a:srgbClr val="0E8FE7"/>
                </a:solidFill>
                <a:latin typeface="+mn-lt"/>
              </a:rPr>
              <a:t>ESTUDIANTES</a:t>
            </a:r>
          </a:p>
          <a:p>
            <a:pPr>
              <a:lnSpc>
                <a:spcPct val="110000"/>
              </a:lnSpc>
              <a:defRPr/>
            </a:pPr>
            <a:r>
              <a:rPr lang="en-US" sz="1700" dirty="0">
                <a:solidFill>
                  <a:srgbClr val="0E8FE7"/>
                </a:solidFill>
                <a:latin typeface="+mn-lt"/>
              </a:rPr>
              <a:t>REGULARES DE</a:t>
            </a:r>
          </a:p>
          <a:p>
            <a:pPr>
              <a:lnSpc>
                <a:spcPct val="110000"/>
              </a:lnSpc>
              <a:defRPr/>
            </a:pPr>
            <a:r>
              <a:rPr lang="en-US" sz="1700" dirty="0">
                <a:solidFill>
                  <a:srgbClr val="0E8FE7"/>
                </a:solidFill>
                <a:latin typeface="+mn-lt"/>
              </a:rPr>
              <a:t>PREGRADO </a:t>
            </a:r>
          </a:p>
        </p:txBody>
      </p:sp>
    </p:spTree>
    <p:extLst>
      <p:ext uri="{BB962C8B-B14F-4D97-AF65-F5344CB8AC3E}">
        <p14:creationId xmlns:p14="http://schemas.microsoft.com/office/powerpoint/2010/main" val="3411530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14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b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2138" y="-165100"/>
            <a:ext cx="1174751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4" descr="logo_UTE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" y="587375"/>
            <a:ext cx="14811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12"/>
          <p:cNvSpPr>
            <a:spLocks noChangeArrowheads="1"/>
          </p:cNvSpPr>
          <p:nvPr/>
        </p:nvSpPr>
        <p:spPr bwMode="auto">
          <a:xfrm>
            <a:off x="1728788" y="3100388"/>
            <a:ext cx="647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2000" b="1">
                <a:solidFill>
                  <a:srgbClr val="2B96E4"/>
                </a:solidFill>
              </a:rPr>
              <a:t>%</a:t>
            </a:r>
          </a:p>
        </p:txBody>
      </p:sp>
      <p:sp>
        <p:nvSpPr>
          <p:cNvPr id="16388" name="Rectangle 1"/>
          <p:cNvSpPr>
            <a:spLocks noChangeArrowheads="1"/>
          </p:cNvSpPr>
          <p:nvPr/>
        </p:nvSpPr>
        <p:spPr bwMode="auto">
          <a:xfrm>
            <a:off x="1116013" y="2133600"/>
            <a:ext cx="58832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sz="3000" b="1">
                <a:solidFill>
                  <a:srgbClr val="404040"/>
                </a:solidFill>
                <a:latin typeface="Calibri" charset="0"/>
              </a:rPr>
              <a:t>25.000 </a:t>
            </a:r>
            <a:r>
              <a:rPr lang="es-ES" sz="3000">
                <a:solidFill>
                  <a:srgbClr val="404040"/>
                </a:solidFill>
                <a:latin typeface="Calibri" charset="0"/>
              </a:rPr>
              <a:t>PROFESIONALES EGRESADOS</a:t>
            </a:r>
            <a:endParaRPr lang="en-US" sz="3000"/>
          </a:p>
        </p:txBody>
      </p:sp>
      <p:sp>
        <p:nvSpPr>
          <p:cNvPr id="16389" name="Rectangle 2"/>
          <p:cNvSpPr>
            <a:spLocks noChangeArrowheads="1"/>
          </p:cNvSpPr>
          <p:nvPr/>
        </p:nvSpPr>
        <p:spPr bwMode="auto">
          <a:xfrm>
            <a:off x="1101725" y="2597150"/>
            <a:ext cx="48037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sz="2100" b="1">
                <a:solidFill>
                  <a:srgbClr val="404040"/>
                </a:solidFill>
                <a:latin typeface="Calibri" charset="0"/>
              </a:rPr>
              <a:t>desde su fundación a la fecha </a:t>
            </a:r>
            <a:r>
              <a:rPr lang="es-ES" sz="2100">
                <a:solidFill>
                  <a:srgbClr val="404040"/>
                </a:solidFill>
                <a:latin typeface="Calibri" charset="0"/>
              </a:rPr>
              <a:t>| MINEDUC </a:t>
            </a:r>
            <a:endParaRPr lang="en-US" sz="2100"/>
          </a:p>
        </p:txBody>
      </p:sp>
      <p:sp>
        <p:nvSpPr>
          <p:cNvPr id="16390" name="Rectangle 12"/>
          <p:cNvSpPr>
            <a:spLocks noChangeArrowheads="1"/>
          </p:cNvSpPr>
          <p:nvPr/>
        </p:nvSpPr>
        <p:spPr bwMode="auto">
          <a:xfrm>
            <a:off x="2016125" y="3113088"/>
            <a:ext cx="457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2000">
                <a:solidFill>
                  <a:srgbClr val="2B96E4"/>
                </a:solidFill>
              </a:rPr>
              <a:t>Tasas de empleabilidad</a:t>
            </a:r>
            <a:endParaRPr lang="es-CL" sz="2000">
              <a:solidFill>
                <a:srgbClr val="2B96E4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52525" y="2936875"/>
            <a:ext cx="70485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4000" b="1" dirty="0">
                <a:solidFill>
                  <a:srgbClr val="2B96E4"/>
                </a:solidFill>
                <a:latin typeface="+mn-lt"/>
              </a:rPr>
              <a:t>90</a:t>
            </a:r>
            <a:endParaRPr lang="en-US" sz="4000" dirty="0">
              <a:latin typeface="+mn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39750" y="3789363"/>
            <a:ext cx="813593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44525" y="4305300"/>
            <a:ext cx="1695450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DOS TERCIOS</a:t>
            </a:r>
          </a:p>
          <a:p>
            <a:pPr>
              <a:defRPr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DE OFERTA SON</a:t>
            </a:r>
          </a:p>
          <a:p>
            <a:pPr>
              <a:defRPr/>
            </a:pPr>
            <a:r>
              <a:rPr lang="es-ES" b="1" dirty="0">
                <a:solidFill>
                  <a:srgbClr val="0E8FE7"/>
                </a:solidFill>
                <a:latin typeface="Calibri" charset="0"/>
              </a:rPr>
              <a:t>INGENIERÍAS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2592388" y="4233863"/>
            <a:ext cx="2551112" cy="995362"/>
            <a:chOff x="2951982" y="4149080"/>
            <a:chExt cx="2550823" cy="995338"/>
          </a:xfrm>
        </p:grpSpPr>
        <p:sp>
          <p:nvSpPr>
            <p:cNvPr id="15" name="Rectangle 14"/>
            <p:cNvSpPr/>
            <p:nvPr/>
          </p:nvSpPr>
          <p:spPr>
            <a:xfrm>
              <a:off x="3491671" y="4220515"/>
              <a:ext cx="2011134" cy="9239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charset="0"/>
                </a:rPr>
                <a:t>CARRERAS DE TIPO</a:t>
              </a:r>
            </a:p>
            <a:p>
              <a:pPr>
                <a:defRPr/>
              </a:pPr>
              <a:r>
                <a:rPr lang="es-E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charset="0"/>
                </a:rPr>
                <a:t>PROFESIONAL CON</a:t>
              </a:r>
            </a:p>
            <a:p>
              <a:pPr>
                <a:defRPr/>
              </a:pPr>
              <a:r>
                <a:rPr lang="es-E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charset="0"/>
                </a:rPr>
                <a:t>LICENCIATURA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951982" y="4149080"/>
              <a:ext cx="639690" cy="6302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" sz="3500" b="1" dirty="0">
                  <a:solidFill>
                    <a:srgbClr val="2B96E4"/>
                  </a:solidFill>
                  <a:latin typeface="+mn-lt"/>
                </a:rPr>
                <a:t>97</a:t>
              </a:r>
              <a:endParaRPr lang="en-US" sz="3500" dirty="0">
                <a:latin typeface="+mn-lt"/>
              </a:endParaRPr>
            </a:p>
          </p:txBody>
        </p:sp>
        <p:sp>
          <p:nvSpPr>
            <p:cNvPr id="16401" name="Rectangle 12"/>
            <p:cNvSpPr>
              <a:spLocks noChangeArrowheads="1"/>
            </p:cNvSpPr>
            <p:nvPr/>
          </p:nvSpPr>
          <p:spPr bwMode="auto">
            <a:xfrm>
              <a:off x="3059832" y="4653136"/>
              <a:ext cx="64807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s-ES" sz="2000" b="1">
                  <a:solidFill>
                    <a:srgbClr val="2B96E4"/>
                  </a:solidFill>
                </a:rPr>
                <a:t>%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5327650" y="4233863"/>
            <a:ext cx="3132138" cy="995362"/>
            <a:chOff x="5688286" y="4149080"/>
            <a:chExt cx="3132186" cy="995338"/>
          </a:xfrm>
        </p:grpSpPr>
        <p:sp>
          <p:nvSpPr>
            <p:cNvPr id="16" name="Rectangle 15"/>
            <p:cNvSpPr/>
            <p:nvPr/>
          </p:nvSpPr>
          <p:spPr>
            <a:xfrm>
              <a:off x="6248683" y="4220515"/>
              <a:ext cx="2571789" cy="9239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charset="0"/>
                </a:rPr>
                <a:t>PLANTA DE ACADÉMICOS</a:t>
              </a:r>
            </a:p>
            <a:p>
              <a:pPr>
                <a:defRPr/>
              </a:pPr>
              <a:r>
                <a:rPr lang="es-E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charset="0"/>
                </a:rPr>
                <a:t>CON POSTGRADO EN</a:t>
              </a:r>
            </a:p>
            <a:p>
              <a:pPr>
                <a:defRPr/>
              </a:pPr>
              <a:r>
                <a:rPr lang="es-E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charset="0"/>
                </a:rPr>
                <a:t>SU DISCIPLINA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688286" y="4149080"/>
              <a:ext cx="639773" cy="6302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" sz="3500" b="1" dirty="0">
                  <a:solidFill>
                    <a:srgbClr val="2B96E4"/>
                  </a:solidFill>
                  <a:latin typeface="+mn-lt"/>
                </a:rPr>
                <a:t>73</a:t>
              </a:r>
              <a:endParaRPr lang="en-US" sz="3500" dirty="0">
                <a:latin typeface="+mn-lt"/>
              </a:endParaRPr>
            </a:p>
          </p:txBody>
        </p:sp>
        <p:sp>
          <p:nvSpPr>
            <p:cNvPr id="16398" name="Rectangle 12"/>
            <p:cNvSpPr>
              <a:spLocks noChangeArrowheads="1"/>
            </p:cNvSpPr>
            <p:nvPr/>
          </p:nvSpPr>
          <p:spPr bwMode="auto">
            <a:xfrm>
              <a:off x="5796136" y="4653136"/>
              <a:ext cx="64807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s-ES" sz="2000" b="1">
                  <a:solidFill>
                    <a:srgbClr val="2B96E4"/>
                  </a:solidFill>
                </a:rPr>
                <a:t>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9301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 descr="b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2138" y="-165100"/>
            <a:ext cx="1174751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4" descr="logo_UTE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" y="587375"/>
            <a:ext cx="14811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9"/>
          <p:cNvSpPr>
            <a:spLocks noChangeArrowheads="1"/>
          </p:cNvSpPr>
          <p:nvPr/>
        </p:nvSpPr>
        <p:spPr bwMode="auto">
          <a:xfrm>
            <a:off x="3527425" y="2205038"/>
            <a:ext cx="4789488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2000" b="1">
                <a:solidFill>
                  <a:srgbClr val="404040"/>
                </a:solidFill>
                <a:latin typeface="Calibri" charset="0"/>
              </a:rPr>
              <a:t>PERFIL DE EGRESO</a:t>
            </a:r>
          </a:p>
          <a:p>
            <a:r>
              <a:rPr lang="es-ES" sz="2000">
                <a:solidFill>
                  <a:srgbClr val="404040"/>
                </a:solidFill>
                <a:latin typeface="Calibri" charset="0"/>
              </a:rPr>
              <a:t>Permite actualización de los perfiles de </a:t>
            </a:r>
          </a:p>
          <a:p>
            <a:r>
              <a:rPr lang="es-ES" sz="2000">
                <a:solidFill>
                  <a:srgbClr val="404040"/>
                </a:solidFill>
                <a:latin typeface="Calibri" charset="0"/>
              </a:rPr>
              <a:t>egreso, en sintonía con las necesidades</a:t>
            </a:r>
          </a:p>
          <a:p>
            <a:r>
              <a:rPr lang="es-ES" sz="2000">
                <a:solidFill>
                  <a:srgbClr val="404040"/>
                </a:solidFill>
                <a:latin typeface="Calibri" charset="0"/>
              </a:rPr>
              <a:t>de la sociedad</a:t>
            </a:r>
          </a:p>
          <a:p>
            <a:endParaRPr lang="es-ES" sz="2000">
              <a:solidFill>
                <a:srgbClr val="404040"/>
              </a:solidFill>
              <a:latin typeface="Calibri" charset="0"/>
            </a:endParaRPr>
          </a:p>
          <a:p>
            <a:r>
              <a:rPr lang="es-ES" sz="2000">
                <a:solidFill>
                  <a:srgbClr val="404040"/>
                </a:solidFill>
                <a:latin typeface="Calibri" charset="0"/>
              </a:rPr>
              <a:t>Reconocimiento del estudiante como</a:t>
            </a:r>
          </a:p>
          <a:p>
            <a:r>
              <a:rPr lang="es-ES" sz="2000" b="1">
                <a:solidFill>
                  <a:srgbClr val="404040"/>
                </a:solidFill>
                <a:latin typeface="Calibri" charset="0"/>
              </a:rPr>
              <a:t>CENTRO DE APRENDIZAJE</a:t>
            </a:r>
          </a:p>
        </p:txBody>
      </p:sp>
      <p:sp>
        <p:nvSpPr>
          <p:cNvPr id="5125" name="Rectangle 12"/>
          <p:cNvSpPr>
            <a:spLocks noChangeArrowheads="1"/>
          </p:cNvSpPr>
          <p:nvPr/>
        </p:nvSpPr>
        <p:spPr bwMode="auto">
          <a:xfrm>
            <a:off x="-1908175" y="2276475"/>
            <a:ext cx="4572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s-ES" sz="2000" b="1" dirty="0">
                <a:solidFill>
                  <a:srgbClr val="2B96E4"/>
                </a:solidFill>
              </a:rPr>
              <a:t>MODELO</a:t>
            </a:r>
          </a:p>
          <a:p>
            <a:pPr algn="r">
              <a:defRPr/>
            </a:pPr>
            <a:r>
              <a:rPr lang="es-ES" sz="2000" dirty="0">
                <a:solidFill>
                  <a:srgbClr val="2B96E4"/>
                </a:solidFill>
              </a:rPr>
              <a:t>EDUCATIVO</a:t>
            </a:r>
          </a:p>
          <a:p>
            <a:pPr algn="r">
              <a:defRPr/>
            </a:pPr>
            <a:endParaRPr lang="es-ES" sz="2000" dirty="0">
              <a:solidFill>
                <a:srgbClr val="2B96E4"/>
              </a:solidFill>
            </a:endParaRPr>
          </a:p>
          <a:p>
            <a:pPr algn="r">
              <a:defRPr/>
            </a:pPr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 </a:t>
            </a: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EJES</a:t>
            </a:r>
            <a:endParaRPr lang="es-CL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808288" y="2276475"/>
            <a:ext cx="0" cy="2087563"/>
          </a:xfrm>
          <a:prstGeom prst="line">
            <a:avLst/>
          </a:prstGeom>
          <a:ln w="12700" cmpd="sng"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059113" y="2349500"/>
            <a:ext cx="433387" cy="431800"/>
          </a:xfrm>
          <a:prstGeom prst="ellipse">
            <a:avLst/>
          </a:prstGeom>
          <a:solidFill>
            <a:srgbClr val="0E8F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059113" y="2349500"/>
            <a:ext cx="433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059113" y="3860800"/>
            <a:ext cx="433387" cy="431800"/>
          </a:xfrm>
          <a:prstGeom prst="ellipse">
            <a:avLst/>
          </a:prstGeom>
          <a:solidFill>
            <a:srgbClr val="0E8F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059113" y="3860800"/>
            <a:ext cx="433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b="1">
                <a:solidFill>
                  <a:schemeClr val="bg1"/>
                </a:solidFill>
              </a:rPr>
              <a:t>2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899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9" grpId="0" animBg="1"/>
      <p:bldP spid="10" grpId="0"/>
      <p:bldP spid="11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635375" y="4005263"/>
            <a:ext cx="1873250" cy="1871662"/>
            <a:chOff x="3923928" y="4149080"/>
            <a:chExt cx="1872208" cy="1872208"/>
          </a:xfrm>
        </p:grpSpPr>
        <p:sp>
          <p:nvSpPr>
            <p:cNvPr id="11" name="Oval 10"/>
            <p:cNvSpPr/>
            <p:nvPr/>
          </p:nvSpPr>
          <p:spPr>
            <a:xfrm>
              <a:off x="3923928" y="4149080"/>
              <a:ext cx="1872208" cy="1872208"/>
            </a:xfrm>
            <a:prstGeom prst="ellipse">
              <a:avLst/>
            </a:prstGeom>
            <a:solidFill>
              <a:srgbClr val="13A7EB">
                <a:alpha val="39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51" name="Rectangle 11"/>
            <p:cNvSpPr>
              <a:spLocks noChangeArrowheads="1"/>
            </p:cNvSpPr>
            <p:nvPr/>
          </p:nvSpPr>
          <p:spPr bwMode="auto">
            <a:xfrm>
              <a:off x="4211960" y="4978043"/>
              <a:ext cx="136815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s-ES" sz="1500" b="1">
                  <a:solidFill>
                    <a:srgbClr val="404040"/>
                  </a:solidFill>
                  <a:latin typeface="Calibri" charset="0"/>
                </a:rPr>
                <a:t>PROFESIONAL</a:t>
              </a:r>
            </a:p>
          </p:txBody>
        </p:sp>
      </p:grpSp>
      <p:pic>
        <p:nvPicPr>
          <p:cNvPr id="18434" name="Picture 3" descr="b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2138" y="-165100"/>
            <a:ext cx="1174751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" descr="logo_UTE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" y="587375"/>
            <a:ext cx="14811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9"/>
          <p:cNvSpPr>
            <a:spLocks noChangeArrowheads="1"/>
          </p:cNvSpPr>
          <p:nvPr/>
        </p:nvSpPr>
        <p:spPr bwMode="auto">
          <a:xfrm>
            <a:off x="3527425" y="1773238"/>
            <a:ext cx="47894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2000" b="1">
                <a:solidFill>
                  <a:srgbClr val="404040"/>
                </a:solidFill>
                <a:latin typeface="Calibri" charset="0"/>
              </a:rPr>
              <a:t>ESTRUCTURA CURRICULAR FLEXIBLE</a:t>
            </a:r>
          </a:p>
          <a:p>
            <a:r>
              <a:rPr lang="es-ES" sz="2000">
                <a:solidFill>
                  <a:srgbClr val="404040"/>
                </a:solidFill>
                <a:latin typeface="Calibri" charset="0"/>
              </a:rPr>
              <a:t>Que permite titulación por niveles de </a:t>
            </a:r>
          </a:p>
          <a:p>
            <a:r>
              <a:rPr lang="es-ES" sz="2000">
                <a:solidFill>
                  <a:srgbClr val="404040"/>
                </a:solidFill>
                <a:latin typeface="Calibri" charset="0"/>
              </a:rPr>
              <a:t>formación.</a:t>
            </a:r>
          </a:p>
        </p:txBody>
      </p:sp>
      <p:sp>
        <p:nvSpPr>
          <p:cNvPr id="5125" name="Rectangle 12"/>
          <p:cNvSpPr>
            <a:spLocks noChangeArrowheads="1"/>
          </p:cNvSpPr>
          <p:nvPr/>
        </p:nvSpPr>
        <p:spPr bwMode="auto">
          <a:xfrm>
            <a:off x="-1908175" y="1844675"/>
            <a:ext cx="4572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s-ES" sz="2000" b="1" dirty="0">
                <a:solidFill>
                  <a:srgbClr val="2B96E4"/>
                </a:solidFill>
              </a:rPr>
              <a:t>MODELO</a:t>
            </a:r>
          </a:p>
          <a:p>
            <a:pPr algn="r">
              <a:defRPr/>
            </a:pPr>
            <a:r>
              <a:rPr lang="es-ES" sz="2000" dirty="0">
                <a:solidFill>
                  <a:srgbClr val="2B96E4"/>
                </a:solidFill>
              </a:rPr>
              <a:t>EDUCATIVO</a:t>
            </a:r>
          </a:p>
          <a:p>
            <a:pPr algn="r">
              <a:defRPr/>
            </a:pPr>
            <a:endParaRPr lang="es-ES" sz="2000" dirty="0">
              <a:solidFill>
                <a:srgbClr val="2B96E4"/>
              </a:solidFill>
            </a:endParaRPr>
          </a:p>
          <a:p>
            <a:pPr algn="r">
              <a:defRPr/>
            </a:pPr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 </a:t>
            </a: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EJES</a:t>
            </a:r>
            <a:endParaRPr lang="es-CL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808288" y="1844675"/>
            <a:ext cx="0" cy="1368425"/>
          </a:xfrm>
          <a:prstGeom prst="line">
            <a:avLst/>
          </a:prstGeom>
          <a:ln w="12700" cmpd="sng"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219700" y="4221163"/>
            <a:ext cx="1439863" cy="1439862"/>
            <a:chOff x="5436096" y="4365104"/>
            <a:chExt cx="1440160" cy="1440160"/>
          </a:xfrm>
        </p:grpSpPr>
        <p:sp>
          <p:nvSpPr>
            <p:cNvPr id="9" name="Oval 8"/>
            <p:cNvSpPr/>
            <p:nvPr/>
          </p:nvSpPr>
          <p:spPr>
            <a:xfrm>
              <a:off x="5436096" y="4365104"/>
              <a:ext cx="1440160" cy="1440160"/>
            </a:xfrm>
            <a:prstGeom prst="ellipse">
              <a:avLst/>
            </a:prstGeom>
            <a:solidFill>
              <a:srgbClr val="13A7EB">
                <a:alpha val="67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49" name="Rectangle 9"/>
            <p:cNvSpPr>
              <a:spLocks noChangeArrowheads="1"/>
            </p:cNvSpPr>
            <p:nvPr/>
          </p:nvSpPr>
          <p:spPr bwMode="auto">
            <a:xfrm>
              <a:off x="5472100" y="4725144"/>
              <a:ext cx="1368152" cy="784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s-ES" sz="1500" b="1">
                  <a:solidFill>
                    <a:srgbClr val="404040"/>
                  </a:solidFill>
                  <a:latin typeface="Calibri" charset="0"/>
                </a:rPr>
                <a:t>PROFESIONAL</a:t>
              </a:r>
            </a:p>
            <a:p>
              <a:pPr algn="ctr"/>
              <a:r>
                <a:rPr lang="es-ES" sz="1500" b="1">
                  <a:solidFill>
                    <a:srgbClr val="404040"/>
                  </a:solidFill>
                  <a:latin typeface="Calibri" charset="0"/>
                </a:rPr>
                <a:t>+ </a:t>
              </a:r>
            </a:p>
            <a:p>
              <a:pPr algn="ctr"/>
              <a:r>
                <a:rPr lang="es-ES" sz="1500" b="1">
                  <a:solidFill>
                    <a:srgbClr val="404040"/>
                  </a:solidFill>
                  <a:latin typeface="Calibri" charset="0"/>
                </a:rPr>
                <a:t>LICENCIATURA</a:t>
              </a: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516688" y="4437063"/>
            <a:ext cx="1368425" cy="1008062"/>
            <a:chOff x="6660232" y="4581128"/>
            <a:chExt cx="1368152" cy="1008112"/>
          </a:xfrm>
        </p:grpSpPr>
        <p:sp>
          <p:nvSpPr>
            <p:cNvPr id="2" name="Oval 1"/>
            <p:cNvSpPr/>
            <p:nvPr/>
          </p:nvSpPr>
          <p:spPr>
            <a:xfrm>
              <a:off x="6731655" y="4581128"/>
              <a:ext cx="1009449" cy="1008112"/>
            </a:xfrm>
            <a:prstGeom prst="ellipse">
              <a:avLst/>
            </a:prstGeom>
            <a:solidFill>
              <a:srgbClr val="13A7E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47" name="Rectangle 2"/>
            <p:cNvSpPr>
              <a:spLocks noChangeArrowheads="1"/>
            </p:cNvSpPr>
            <p:nvPr/>
          </p:nvSpPr>
          <p:spPr bwMode="auto">
            <a:xfrm>
              <a:off x="6660232" y="4906035"/>
              <a:ext cx="136815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s-ES" sz="1500" b="1">
                  <a:solidFill>
                    <a:srgbClr val="404040"/>
                  </a:solidFill>
                  <a:latin typeface="Calibri" charset="0"/>
                </a:rPr>
                <a:t>POSTGRADO</a:t>
              </a: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1763713" y="3789363"/>
            <a:ext cx="2303462" cy="2303462"/>
            <a:chOff x="3923928" y="4149080"/>
            <a:chExt cx="1872208" cy="1872208"/>
          </a:xfrm>
        </p:grpSpPr>
        <p:sp>
          <p:nvSpPr>
            <p:cNvPr id="17" name="Oval 16"/>
            <p:cNvSpPr/>
            <p:nvPr/>
          </p:nvSpPr>
          <p:spPr>
            <a:xfrm>
              <a:off x="3923928" y="4149080"/>
              <a:ext cx="1872208" cy="1872208"/>
            </a:xfrm>
            <a:prstGeom prst="ellipse">
              <a:avLst/>
            </a:prstGeom>
            <a:solidFill>
              <a:srgbClr val="13A7EB">
                <a:alpha val="39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45" name="Rectangle 17"/>
            <p:cNvSpPr>
              <a:spLocks noChangeArrowheads="1"/>
            </p:cNvSpPr>
            <p:nvPr/>
          </p:nvSpPr>
          <p:spPr bwMode="auto">
            <a:xfrm>
              <a:off x="4135452" y="4869087"/>
              <a:ext cx="1368152" cy="450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s-ES" sz="1500" b="1">
                  <a:solidFill>
                    <a:srgbClr val="404040"/>
                  </a:solidFill>
                  <a:latin typeface="Calibri" charset="0"/>
                </a:rPr>
                <a:t>TÉCNICO </a:t>
              </a:r>
            </a:p>
            <a:p>
              <a:pPr algn="ctr"/>
              <a:r>
                <a:rPr lang="es-ES" sz="1500" b="1">
                  <a:solidFill>
                    <a:srgbClr val="404040"/>
                  </a:solidFill>
                  <a:latin typeface="Calibri" charset="0"/>
                </a:rPr>
                <a:t>NIVEL SUPERIOR</a:t>
              </a:r>
            </a:p>
          </p:txBody>
        </p:sp>
      </p:grpSp>
      <p:sp>
        <p:nvSpPr>
          <p:cNvPr id="15" name="Oval 14"/>
          <p:cNvSpPr/>
          <p:nvPr/>
        </p:nvSpPr>
        <p:spPr>
          <a:xfrm>
            <a:off x="3059113" y="1844675"/>
            <a:ext cx="433387" cy="431800"/>
          </a:xfrm>
          <a:prstGeom prst="ellipse">
            <a:avLst/>
          </a:prstGeom>
          <a:solidFill>
            <a:srgbClr val="0E8F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059113" y="1844675"/>
            <a:ext cx="433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b="1">
                <a:solidFill>
                  <a:schemeClr val="bg1"/>
                </a:solidFill>
              </a:rPr>
              <a:t>3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631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15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 descr="b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2138" y="-165100"/>
            <a:ext cx="1174751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4" descr="logo_UTE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" y="587375"/>
            <a:ext cx="14811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9"/>
          <p:cNvSpPr>
            <a:spLocks noChangeArrowheads="1"/>
          </p:cNvSpPr>
          <p:nvPr/>
        </p:nvSpPr>
        <p:spPr bwMode="auto">
          <a:xfrm>
            <a:off x="3527425" y="2205038"/>
            <a:ext cx="4789488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2000" b="1">
                <a:solidFill>
                  <a:srgbClr val="404040"/>
                </a:solidFill>
                <a:latin typeface="Calibri" charset="0"/>
              </a:rPr>
              <a:t>ESTRUCTURA CURRICULAR ADSCRITO</a:t>
            </a:r>
          </a:p>
          <a:p>
            <a:r>
              <a:rPr lang="es-ES" sz="2000" b="1">
                <a:solidFill>
                  <a:srgbClr val="404040"/>
                </a:solidFill>
                <a:latin typeface="Calibri" charset="0"/>
              </a:rPr>
              <a:t>AL SISTEMA DE CRÉDITOS TRANSFERIBLES</a:t>
            </a:r>
          </a:p>
          <a:p>
            <a:r>
              <a:rPr lang="es-ES" sz="2000" b="1">
                <a:solidFill>
                  <a:srgbClr val="404040"/>
                </a:solidFill>
                <a:latin typeface="Calibri" charset="0"/>
              </a:rPr>
              <a:t>(SCT-CHILE)</a:t>
            </a:r>
          </a:p>
          <a:p>
            <a:r>
              <a:rPr lang="es-ES" sz="2000">
                <a:solidFill>
                  <a:srgbClr val="404040"/>
                </a:solidFill>
                <a:latin typeface="Calibri" charset="0"/>
              </a:rPr>
              <a:t>Cuyo objetivo es mejorar distribución de </a:t>
            </a:r>
          </a:p>
          <a:p>
            <a:r>
              <a:rPr lang="es-ES" sz="2000">
                <a:solidFill>
                  <a:srgbClr val="404040"/>
                </a:solidFill>
                <a:latin typeface="Calibri" charset="0"/>
              </a:rPr>
              <a:t>la carga académica y movilidad estudantíl</a:t>
            </a:r>
          </a:p>
        </p:txBody>
      </p:sp>
      <p:sp>
        <p:nvSpPr>
          <p:cNvPr id="5125" name="Rectangle 12"/>
          <p:cNvSpPr>
            <a:spLocks noChangeArrowheads="1"/>
          </p:cNvSpPr>
          <p:nvPr/>
        </p:nvSpPr>
        <p:spPr bwMode="auto">
          <a:xfrm>
            <a:off x="-1908175" y="2276475"/>
            <a:ext cx="4572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s-ES" sz="2000" b="1" dirty="0">
                <a:solidFill>
                  <a:srgbClr val="2B96E4"/>
                </a:solidFill>
              </a:rPr>
              <a:t>MODELO</a:t>
            </a:r>
          </a:p>
          <a:p>
            <a:pPr algn="r">
              <a:defRPr/>
            </a:pPr>
            <a:r>
              <a:rPr lang="es-ES" sz="2000" dirty="0">
                <a:solidFill>
                  <a:srgbClr val="2B96E4"/>
                </a:solidFill>
              </a:rPr>
              <a:t>EDUCATIVO</a:t>
            </a:r>
          </a:p>
          <a:p>
            <a:pPr algn="r">
              <a:defRPr/>
            </a:pPr>
            <a:endParaRPr lang="es-ES" sz="2000" dirty="0">
              <a:solidFill>
                <a:srgbClr val="2B96E4"/>
              </a:solidFill>
            </a:endParaRPr>
          </a:p>
          <a:p>
            <a:pPr algn="r">
              <a:defRPr/>
            </a:pPr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 </a:t>
            </a: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EJES</a:t>
            </a:r>
            <a:endParaRPr lang="es-CL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808288" y="2276475"/>
            <a:ext cx="0" cy="1368425"/>
          </a:xfrm>
          <a:prstGeom prst="line">
            <a:avLst/>
          </a:prstGeom>
          <a:ln w="12700" cmpd="sng"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3059113" y="2276475"/>
            <a:ext cx="433387" cy="431800"/>
          </a:xfrm>
          <a:prstGeom prst="ellipse">
            <a:avLst/>
          </a:prstGeom>
          <a:solidFill>
            <a:srgbClr val="0E8F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059113" y="2276475"/>
            <a:ext cx="433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b="1">
                <a:solidFill>
                  <a:schemeClr val="bg1"/>
                </a:solidFill>
              </a:rPr>
              <a:t>4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628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15" grpId="0" animBg="1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1475</Words>
  <Application>Microsoft Macintosh PowerPoint</Application>
  <PresentationFormat>On-screen Show (4:3)</PresentationFormat>
  <Paragraphs>414</Paragraphs>
  <Slides>40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vtte utem</dc:creator>
  <cp:lastModifiedBy>vtte utem</cp:lastModifiedBy>
  <cp:revision>12</cp:revision>
  <dcterms:created xsi:type="dcterms:W3CDTF">2013-08-06T22:47:25Z</dcterms:created>
  <dcterms:modified xsi:type="dcterms:W3CDTF">2013-08-22T21:48:21Z</dcterms:modified>
</cp:coreProperties>
</file>